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9" r:id="rId4"/>
    <p:sldId id="270" r:id="rId5"/>
    <p:sldId id="292" r:id="rId6"/>
    <p:sldId id="293" r:id="rId7"/>
    <p:sldId id="285" r:id="rId8"/>
    <p:sldId id="271" r:id="rId9"/>
    <p:sldId id="286" r:id="rId10"/>
    <p:sldId id="273" r:id="rId11"/>
    <p:sldId id="274" r:id="rId12"/>
    <p:sldId id="294" r:id="rId13"/>
    <p:sldId id="295" r:id="rId14"/>
    <p:sldId id="267" r:id="rId15"/>
    <p:sldId id="268" r:id="rId16"/>
    <p:sldId id="260" r:id="rId17"/>
    <p:sldId id="275" r:id="rId18"/>
    <p:sldId id="296" r:id="rId19"/>
    <p:sldId id="297" r:id="rId20"/>
    <p:sldId id="278" r:id="rId21"/>
    <p:sldId id="287" r:id="rId22"/>
    <p:sldId id="288" r:id="rId23"/>
    <p:sldId id="289" r:id="rId24"/>
    <p:sldId id="290" r:id="rId25"/>
    <p:sldId id="291" r:id="rId26"/>
    <p:sldId id="276" r:id="rId27"/>
    <p:sldId id="277" r:id="rId28"/>
  </p:sldIdLst>
  <p:sldSz cx="9144000" cy="6858000" type="screen4x3"/>
  <p:notesSz cx="6858000" cy="9144000"/>
  <p:defaultTextStyle>
    <a:defPPr>
      <a:defRPr lang="zh-TW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86408" autoAdjust="0"/>
  </p:normalViewPr>
  <p:slideViewPr>
    <p:cSldViewPr snapToGrid="0" snapToObjects="1">
      <p:cViewPr>
        <p:scale>
          <a:sx n="106" d="100"/>
          <a:sy n="106" d="100"/>
        </p:scale>
        <p:origin x="-634" y="7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4" y="22630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子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zh-TW" smtClean="0"/>
              <a:t> </a:t>
            </a:r>
            <a:r>
              <a:rPr kumimoji="1" lang="zh-TW" altLang="en-US" smtClean="0"/>
              <a:t>按一下以編輯母片子標題樣式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F514D-5A88-214F-A19D-D3D8184325F7}" type="datetimeFigureOut">
              <a:rPr kumimoji="1" lang="zh-TW" altLang="en-US" smtClean="0"/>
              <a:pPr/>
              <a:t>2013/11/8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46627-8232-B94D-9A65-5299CE443DEF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785179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F514D-5A88-214F-A19D-D3D8184325F7}" type="datetimeFigureOut">
              <a:rPr kumimoji="1" lang="zh-TW" altLang="en-US" smtClean="0"/>
              <a:pPr/>
              <a:t>2013/11/8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46627-8232-B94D-9A65-5299CE443DEF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872234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F514D-5A88-214F-A19D-D3D8184325F7}" type="datetimeFigureOut">
              <a:rPr kumimoji="1" lang="zh-TW" altLang="en-US" smtClean="0"/>
              <a:pPr/>
              <a:t>2013/11/8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46627-8232-B94D-9A65-5299CE443DEF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1708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F514D-5A88-214F-A19D-D3D8184325F7}" type="datetimeFigureOut">
              <a:rPr kumimoji="1" lang="zh-TW" altLang="en-US" smtClean="0"/>
              <a:pPr/>
              <a:t>2013/11/8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46627-8232-B94D-9A65-5299CE443DEF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677749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F514D-5A88-214F-A19D-D3D8184325F7}" type="datetimeFigureOut">
              <a:rPr kumimoji="1" lang="zh-TW" altLang="en-US" smtClean="0"/>
              <a:pPr/>
              <a:t>2013/11/8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46627-8232-B94D-9A65-5299CE443DEF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844132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F514D-5A88-214F-A19D-D3D8184325F7}" type="datetimeFigureOut">
              <a:rPr kumimoji="1" lang="zh-TW" altLang="en-US" smtClean="0"/>
              <a:pPr/>
              <a:t>2013/11/8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46627-8232-B94D-9A65-5299CE443DEF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106481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F514D-5A88-214F-A19D-D3D8184325F7}" type="datetimeFigureOut">
              <a:rPr kumimoji="1" lang="zh-TW" altLang="en-US" smtClean="0"/>
              <a:pPr/>
              <a:t>2013/11/8</a:t>
            </a:fld>
            <a:endParaRPr kumimoji="1"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46627-8232-B94D-9A65-5299CE443DEF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315282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F514D-5A88-214F-A19D-D3D8184325F7}" type="datetimeFigureOut">
              <a:rPr kumimoji="1" lang="zh-TW" altLang="en-US" smtClean="0"/>
              <a:pPr/>
              <a:t>2013/11/8</a:t>
            </a:fld>
            <a:endParaRPr kumimoji="1"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46627-8232-B94D-9A65-5299CE443DEF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88191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F514D-5A88-214F-A19D-D3D8184325F7}" type="datetimeFigureOut">
              <a:rPr kumimoji="1" lang="zh-TW" altLang="en-US" smtClean="0"/>
              <a:pPr/>
              <a:t>2013/11/8</a:t>
            </a:fld>
            <a:endParaRPr kumimoji="1"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46627-8232-B94D-9A65-5299CE443DEF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49573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F514D-5A88-214F-A19D-D3D8184325F7}" type="datetimeFigureOut">
              <a:rPr kumimoji="1" lang="zh-TW" altLang="en-US" smtClean="0"/>
              <a:pPr/>
              <a:t>2013/11/8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46627-8232-B94D-9A65-5299CE443DEF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894524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F514D-5A88-214F-A19D-D3D8184325F7}" type="datetimeFigureOut">
              <a:rPr kumimoji="1" lang="zh-TW" altLang="en-US" smtClean="0"/>
              <a:pPr/>
              <a:t>2013/11/8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46627-8232-B94D-9A65-5299CE443DEF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851480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F514D-5A88-214F-A19D-D3D8184325F7}" type="datetimeFigureOut">
              <a:rPr kumimoji="1" lang="zh-TW" altLang="en-US" smtClean="0"/>
              <a:pPr/>
              <a:t>2013/11/8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46627-8232-B94D-9A65-5299CE443DEF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157056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TW" dirty="0" smtClean="0"/>
              <a:t>Pricing Derivatives with Barriers in a Stochastic Interest Rate Environment</a:t>
            </a:r>
            <a:endParaRPr kumimoji="1" lang="zh-TW" altLang="en-US" dirty="0"/>
          </a:p>
        </p:txBody>
      </p:sp>
      <p:sp>
        <p:nvSpPr>
          <p:cNvPr id="3" name="子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zh-TW" altLang="en-US" smtClean="0"/>
              <a:t>指導教授</a:t>
            </a:r>
            <a:r>
              <a:rPr kumimoji="1" lang="en-US" altLang="zh-TW" smtClean="0"/>
              <a:t>:</a:t>
            </a:r>
            <a:r>
              <a:rPr kumimoji="1" lang="zh-TW" altLang="en-US" smtClean="0"/>
              <a:t>戴天時</a:t>
            </a:r>
            <a:endParaRPr kumimoji="1" lang="en-US" altLang="zh-TW" smtClean="0"/>
          </a:p>
          <a:p>
            <a:r>
              <a:rPr kumimoji="1" lang="zh-TW" altLang="en-US" smtClean="0"/>
              <a:t>學         </a:t>
            </a:r>
            <a:r>
              <a:rPr kumimoji="1" lang="zh-TW" altLang="en-US" dirty="0" smtClean="0"/>
              <a:t>生</a:t>
            </a:r>
            <a:r>
              <a:rPr kumimoji="1" lang="en-US" altLang="zh-TW" dirty="0" smtClean="0"/>
              <a:t>:</a:t>
            </a:r>
            <a:r>
              <a:rPr kumimoji="1" lang="zh-TW" altLang="en-US" dirty="0" smtClean="0"/>
              <a:t>倪健翔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0086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811233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altLang="zh-TW" sz="3400" dirty="0" smtClean="0"/>
                  <a:t>From risk-neutral analysis, we know that there exists a unique probability measure </a:t>
                </a:r>
                <a:r>
                  <a:rPr lang="en-US" altLang="zh-TW" sz="3400" i="1" dirty="0" smtClean="0"/>
                  <a:t>Q</a:t>
                </a:r>
                <a:r>
                  <a:rPr lang="en-US" altLang="zh-TW" sz="3400" dirty="0" smtClean="0"/>
                  <a:t>.</a:t>
                </a:r>
              </a:p>
              <a:p>
                <a:pPr marL="0" indent="0">
                  <a:buNone/>
                </a:pPr>
                <a:endParaRPr lang="en-US" altLang="zh-TW" sz="3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3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sz="3400" i="1">
                              <a:latin typeface="Cambria Math"/>
                            </a:rPr>
                            <m:t>𝑑𝑃</m:t>
                          </m:r>
                          <m:d>
                            <m:dPr>
                              <m:ctrlPr>
                                <a:rPr lang="en-US" altLang="zh-TW" sz="3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3400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altLang="zh-TW" sz="34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altLang="zh-TW" sz="3400" i="1">
                                  <a:latin typeface="Cambria Math"/>
                                </a:rPr>
                                <m:t>𝑇</m:t>
                              </m:r>
                            </m:e>
                          </m:d>
                        </m:num>
                        <m:den>
                          <m:r>
                            <a:rPr lang="en-US" altLang="zh-TW" sz="3400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TW" sz="3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3400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altLang="zh-TW" sz="34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altLang="zh-TW" sz="3400" i="1">
                                  <a:latin typeface="Cambria Math"/>
                                </a:rPr>
                                <m:t>𝑇</m:t>
                              </m:r>
                            </m:e>
                          </m:d>
                        </m:den>
                      </m:f>
                      <m:r>
                        <a:rPr lang="en-US" altLang="zh-TW" sz="34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sz="3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34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altLang="zh-TW" sz="3400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altLang="zh-TW" sz="3400" i="1">
                          <a:latin typeface="Cambria Math"/>
                          <a:ea typeface="Cambria Math"/>
                        </a:rPr>
                        <m:t>𝑑𝑡</m:t>
                      </m:r>
                      <m:r>
                        <a:rPr lang="en-US" altLang="zh-TW" sz="3400" i="1"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en-US" altLang="zh-TW" sz="34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3400" i="1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3400" i="1">
                              <a:latin typeface="Cambria Math"/>
                              <a:ea typeface="Cambria Math"/>
                            </a:rPr>
                            <m:t>𝑃</m:t>
                          </m:r>
                        </m:sub>
                      </m:sSub>
                      <m:d>
                        <m:dPr>
                          <m:ctrlPr>
                            <a:rPr lang="en-US" altLang="zh-TW" sz="34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3400" i="1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en-US" altLang="zh-TW" sz="3400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altLang="zh-TW" sz="3400" i="1">
                              <a:latin typeface="Cambria Math"/>
                              <a:ea typeface="Cambria Math"/>
                            </a:rPr>
                            <m:t>𝑇</m:t>
                          </m:r>
                        </m:e>
                      </m:d>
                      <m:r>
                        <a:rPr lang="en-US" altLang="zh-TW" sz="3400" b="0" i="1" smtClean="0">
                          <a:latin typeface="Cambria Math"/>
                          <a:ea typeface="Cambria Math"/>
                        </a:rPr>
                        <m:t>𝑑</m:t>
                      </m:r>
                      <m:acc>
                        <m:accPr>
                          <m:chr m:val="̂"/>
                          <m:ctrlPr>
                            <a:rPr lang="en-US" altLang="zh-TW" sz="3400" b="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TW" sz="3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3400" b="0" i="1" smtClean="0">
                                  <a:latin typeface="Cambria Math"/>
                                  <a:ea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altLang="zh-TW" sz="34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d>
                        <m:dPr>
                          <m:ctrlPr>
                            <a:rPr lang="en-US" altLang="zh-TW" sz="34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3400" i="1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altLang="zh-TW" sz="3400" dirty="0" smtClean="0"/>
              </a:p>
              <a:p>
                <a:pPr marL="0" indent="0">
                  <a:buNone/>
                </a:pPr>
                <a:endParaRPr lang="en-US" altLang="zh-TW" sz="3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34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sz="3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3400" i="1">
                                  <a:latin typeface="Cambria Math"/>
                                </a:rPr>
                                <m:t>𝑑𝑆</m:t>
                              </m:r>
                            </m:e>
                            <m:sub>
                              <m:r>
                                <a:rPr lang="en-US" altLang="zh-TW" sz="3400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1" lang="en-US" altLang="zh-TW" sz="3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3400" i="1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kumimoji="1" lang="en-US" altLang="zh-TW" sz="3400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r>
                        <a:rPr lang="en-US" altLang="zh-TW" sz="34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sz="3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34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altLang="zh-TW" sz="3400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altLang="zh-TW" sz="3400" i="1">
                          <a:latin typeface="Cambria Math"/>
                          <a:ea typeface="Cambria Math"/>
                        </a:rPr>
                        <m:t>𝑑𝑡</m:t>
                      </m:r>
                      <m:r>
                        <a:rPr lang="en-US" altLang="zh-TW" sz="3400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altLang="zh-TW" sz="3400" i="1">
                          <a:latin typeface="Cambria Math"/>
                          <a:ea typeface="Cambria Math"/>
                        </a:rPr>
                        <m:t>𝜎</m:t>
                      </m:r>
                      <m:d>
                        <m:dPr>
                          <m:ctrlPr>
                            <a:rPr lang="en-US" altLang="zh-TW" sz="340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3400" i="1" smtClean="0">
                              <a:latin typeface="Cambria Math"/>
                              <a:ea typeface="Cambria Math"/>
                            </a:rPr>
                            <m:t>𝜌</m:t>
                          </m:r>
                          <m:r>
                            <a:rPr lang="en-US" altLang="zh-TW" sz="34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acc>
                            <m:accPr>
                              <m:chr m:val="̂"/>
                              <m:ctrlPr>
                                <a:rPr lang="en-US" altLang="zh-TW" sz="3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zh-TW" sz="3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3400" b="0" i="1" smtClean="0">
                                      <a:latin typeface="Cambria Math"/>
                                      <a:ea typeface="Cambria Math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altLang="zh-TW" sz="3400" b="0" i="1" smtClean="0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acc>
                          <m:d>
                            <m:dPr>
                              <m:ctrlPr>
                                <a:rPr lang="en-US" altLang="zh-TW" sz="340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3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US" altLang="zh-TW" sz="3400" b="0" i="1" smtClean="0">
                              <a:latin typeface="Cambria Math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altLang="zh-TW" sz="34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sz="3400" b="0" i="1" smtClean="0">
                                  <a:latin typeface="Cambria Math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altLang="zh-TW" sz="3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3400" b="0" i="1" smtClean="0">
                                      <a:latin typeface="Cambria Math"/>
                                      <a:ea typeface="Cambria Math"/>
                                    </a:rPr>
                                    <m:t>𝜌</m:t>
                                  </m:r>
                                </m:e>
                                <m:sup>
                                  <m:r>
                                    <a:rPr lang="en-US" altLang="zh-TW" sz="34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>
                            <a:rPr lang="en-US" altLang="zh-TW" sz="3400" b="0" i="1" smtClean="0">
                              <a:latin typeface="Cambria Math"/>
                            </a:rPr>
                            <m:t>𝑑</m:t>
                          </m:r>
                          <m:acc>
                            <m:accPr>
                              <m:chr m:val="̂"/>
                              <m:ctrlPr>
                                <a:rPr lang="en-US" altLang="zh-TW" sz="34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zh-TW" sz="3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3400" b="0" i="1" smtClean="0">
                                      <a:latin typeface="Cambria Math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altLang="zh-TW" sz="34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acc>
                          <m:d>
                            <m:dPr>
                              <m:ctrlPr>
                                <a:rPr lang="en-US" altLang="zh-TW" sz="340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3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altLang="zh-TW" sz="3400" dirty="0"/>
              </a:p>
              <a:p>
                <a:pPr>
                  <a:buNone/>
                </a:pPr>
                <a:endParaRPr lang="en-US" altLang="zh-TW" sz="3400" dirty="0" smtClean="0"/>
              </a:p>
              <a:p>
                <a:pPr>
                  <a:buNone/>
                </a:pPr>
                <a:r>
                  <a:rPr lang="en-US" altLang="zh-TW" sz="3400" dirty="0" smtClean="0"/>
                  <a:t>where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3400" b="0" i="1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3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3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altLang="zh-TW" sz="3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TW" sz="3400" dirty="0" smtClean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3400" b="0" i="1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3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3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altLang="zh-TW" sz="3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TW" sz="3400" dirty="0" smtClean="0"/>
                  <a:t> are now two uncorrelated </a:t>
                </a:r>
                <a:r>
                  <a:rPr lang="en-US" altLang="zh-TW" sz="3400" i="1" dirty="0" smtClean="0"/>
                  <a:t>Q</a:t>
                </a:r>
                <a:r>
                  <a:rPr lang="en-US" altLang="zh-TW" sz="3400" dirty="0" smtClean="0"/>
                  <a:t>-Brownian motions.</a:t>
                </a:r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811233"/>
              </a:xfrm>
              <a:blipFill rotWithShape="1">
                <a:blip r:embed="rId2"/>
                <a:stretch>
                  <a:fillRect l="-1556" t="-2915" b="-278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sz="2800" dirty="0" smtClean="0"/>
                  <a:t>Using </a:t>
                </a:r>
                <a:r>
                  <a:rPr lang="en-US" altLang="zh-TW" sz="2800" dirty="0" smtClean="0">
                    <a:hlinkClick r:id="rId2" action="ppaction://hlinksldjump"/>
                  </a:rPr>
                  <a:t>Ito’s lemma</a:t>
                </a:r>
                <a:r>
                  <a:rPr lang="en-US" altLang="zh-TW" sz="2800" dirty="0" smtClean="0"/>
                  <a:t>, we can express the risk-neutral dynamics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sz="2800" i="1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zh-TW" sz="28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kumimoji="1" lang="en-US" altLang="zh-TW" sz="2800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TW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altLang="zh-TW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800" i="1">
                            <a:latin typeface="Cambria Math"/>
                          </a:rPr>
                          <m:t>𝑡</m:t>
                        </m:r>
                        <m:r>
                          <a:rPr lang="en-US" altLang="zh-TW" sz="2800" i="1">
                            <a:latin typeface="Cambria Math"/>
                          </a:rPr>
                          <m:t>,</m:t>
                        </m:r>
                        <m:r>
                          <a:rPr lang="en-US" altLang="zh-TW" sz="2800" i="1">
                            <a:latin typeface="Cambria Math"/>
                          </a:rPr>
                          <m:t>𝑇</m:t>
                        </m:r>
                      </m:e>
                    </m:d>
                  </m:oMath>
                </a14:m>
                <a:endParaRPr lang="en-US" altLang="zh-TW" sz="2800" dirty="0" smtClean="0"/>
              </a:p>
              <a:p>
                <a:endParaRPr lang="en-US" altLang="zh-TW" sz="28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zh-TW" sz="2000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kumimoji="1" lang="en-US" altLang="zh-TW" sz="2000" i="1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kumimoji="1" lang="en-US" altLang="zh-TW" sz="2000" b="0" i="0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kumimoji="1" lang="en-US" altLang="zh-TW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zh-TW" sz="2000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kumimoji="1" lang="en-US" altLang="zh-TW" sz="20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kumimoji="1" lang="en-US" altLang="zh-TW" sz="2000" b="0" i="1" smtClean="0">
                          <a:latin typeface="Cambria Math"/>
                        </a:rPr>
                        <m:t>𝑒𝑥𝑝</m:t>
                      </m:r>
                      <m:d>
                        <m:dPr>
                          <m:ctrlPr>
                            <a:rPr kumimoji="1" lang="en-US" altLang="zh-TW" sz="2000" b="0" i="1" smtClean="0">
                              <a:latin typeface="Cambria Math"/>
                            </a:rPr>
                          </m:ctrlPr>
                        </m:dPr>
                        <m:e>
                          <m:nary>
                            <m:naryPr>
                              <m:ctrlPr>
                                <a:rPr kumimoji="1" lang="en-US" altLang="zh-TW" sz="2000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kumimoji="1" lang="en-US" altLang="zh-TW" sz="20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kumimoji="1" lang="en-US" altLang="zh-TW" sz="2000" b="0" i="1" smtClean="0">
                                  <a:latin typeface="Cambria Math"/>
                                </a:rPr>
                                <m:t>𝑡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zh-TW" sz="2000" b="0" i="1" smtClean="0">
                                      <a:latin typeface="Cambria Math"/>
                                    </a:rPr>
                                    <m:t>𝑢</m:t>
                                  </m:r>
                                </m:sub>
                              </m:sSub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𝑑𝑢</m:t>
                              </m:r>
                            </m:e>
                          </m:nary>
                          <m:r>
                            <a:rPr kumimoji="1" lang="en-US" altLang="zh-TW" sz="20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kumimoji="1" lang="en-US" altLang="zh-TW" sz="20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kumimoji="1" lang="en-US" altLang="zh-TW" sz="20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1" lang="en-US" altLang="zh-TW" sz="20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kumimoji="1" lang="en-US" altLang="zh-TW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kumimoji="1" lang="en-US" altLang="zh-TW" sz="2000" b="0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kumimoji="1" lang="en-US" altLang="zh-TW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kumimoji="1" lang="en-US" altLang="zh-TW" sz="2000" b="0" i="1" smtClean="0">
                              <a:latin typeface="Cambria Math"/>
                            </a:rPr>
                            <m:t>𝑡</m:t>
                          </m:r>
                          <m:r>
                            <a:rPr kumimoji="1" lang="en-US" altLang="zh-TW" sz="2000" b="0" i="1" smtClean="0">
                              <a:latin typeface="Cambria Math"/>
                            </a:rPr>
                            <m:t>+</m:t>
                          </m:r>
                          <m:nary>
                            <m:naryPr>
                              <m:ctrlPr>
                                <a:rPr kumimoji="1" lang="en-US" altLang="zh-TW" sz="2000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kumimoji="1" lang="en-US" altLang="zh-TW" sz="20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kumimoji="1" lang="en-US" altLang="zh-TW" sz="2000" b="0" i="1" smtClean="0">
                                  <a:latin typeface="Cambria Math"/>
                                </a:rPr>
                                <m:t>𝑡</m:t>
                              </m:r>
                            </m:sup>
                            <m:e>
                              <m:r>
                                <a:rPr lang="en-US" altLang="zh-TW" sz="2000" i="1"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  <m:r>
                                <a:rPr lang="en-US" altLang="zh-TW" sz="2000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  <m:r>
                                <a:rPr lang="en-US" altLang="zh-TW" sz="2000" i="1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  <m:acc>
                                <m:accPr>
                                  <m:chr m:val="̂"/>
                                  <m:ctrlPr>
                                    <a:rPr lang="en-US" altLang="zh-TW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latin typeface="Cambria Math"/>
                                          <a:ea typeface="Cambria Math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  <m:d>
                                <m:dPr>
                                  <m:ctrlPr>
                                    <a:rPr lang="en-US" altLang="zh-TW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000" b="0" i="1" smtClean="0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</m:d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+</m:t>
                              </m:r>
                              <m:nary>
                                <m:naryPr>
                                  <m:ctrlPr>
                                    <a:rPr lang="en-US" altLang="zh-TW" sz="2000" b="0" i="1" smtClean="0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zh-TW" sz="2000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altLang="zh-TW" sz="2000" b="0" i="1" smtClean="0">
                                      <a:latin typeface="Cambria Math"/>
                                    </a:rPr>
                                    <m:t>𝑡</m:t>
                                  </m:r>
                                </m:sup>
                                <m:e>
                                  <m:r>
                                    <a:rPr lang="en-US" altLang="zh-TW" sz="2000" b="0" i="1" smtClean="0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altLang="zh-TW" sz="2000" i="1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zh-TW" sz="2000" i="1">
                                          <a:latin typeface="Cambria Math"/>
                                        </a:rPr>
                                        <m:t>1−</m:t>
                                      </m:r>
                                      <m:sSup>
                                        <m:sSupPr>
                                          <m:ctrlPr>
                                            <a:rPr lang="en-US" altLang="zh-TW" sz="2000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TW" sz="2000" i="1">
                                              <a:latin typeface="Cambria Math"/>
                                              <a:ea typeface="Cambria Math"/>
                                            </a:rPr>
                                            <m:t>𝜌</m:t>
                                          </m:r>
                                        </m:e>
                                        <m:sup>
                                          <m:r>
                                            <a:rPr lang="en-US" altLang="zh-TW" sz="2000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rad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𝑑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n-US" altLang="zh-TW" sz="2000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0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000" i="1">
                                              <a:latin typeface="Cambria Math"/>
                                            </a:rPr>
                                            <m:t>𝑍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acc>
                                  <m:d>
                                    <m:dPr>
                                      <m:ctrlPr>
                                        <a:rPr lang="en-US" altLang="zh-TW" sz="20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000" b="0" i="1" smtClean="0">
                                          <a:latin typeface="Cambria Math"/>
                                        </a:rPr>
                                        <m:t>𝑢</m:t>
                                      </m:r>
                                    </m:e>
                                  </m:d>
                                </m:e>
                              </m:nary>
                            </m:e>
                          </m:nary>
                        </m:e>
                      </m:d>
                    </m:oMath>
                  </m:oMathPara>
                </a14:m>
                <a:endParaRPr lang="en-US" altLang="zh-TW" sz="2000" dirty="0" smtClean="0"/>
              </a:p>
              <a:p>
                <a:pPr marL="0" indent="0">
                  <a:buNone/>
                </a:pPr>
                <a:endParaRPr lang="en-US" altLang="zh-TW" sz="2000" dirty="0" smtClean="0"/>
              </a:p>
              <a:p>
                <a:pPr>
                  <a:buNone/>
                </a:pPr>
                <a:r>
                  <a:rPr lang="en-US" altLang="zh-TW" sz="2800" dirty="0" smtClean="0"/>
                  <a:t>and</a:t>
                </a:r>
              </a:p>
              <a:p>
                <a:pPr>
                  <a:buNone/>
                </a:pPr>
                <a:endParaRPr lang="en-US" altLang="zh-TW" sz="28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altLang="zh-TW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000" i="1">
                              <a:latin typeface="Cambria Math"/>
                            </a:rPr>
                            <m:t>𝑡</m:t>
                          </m:r>
                          <m:r>
                            <a:rPr lang="en-US" altLang="zh-TW" sz="2000" i="1">
                              <a:latin typeface="Cambria Math"/>
                            </a:rPr>
                            <m:t>,</m:t>
                          </m:r>
                          <m:r>
                            <a:rPr lang="en-US" altLang="zh-TW" sz="2000" i="1">
                              <a:latin typeface="Cambria Math"/>
                            </a:rPr>
                            <m:t>𝑇</m:t>
                          </m:r>
                        </m:e>
                      </m:d>
                      <m:r>
                        <a:rPr lang="en-US" altLang="zh-TW" sz="20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2000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altLang="zh-TW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000" b="0" i="1" smtClean="0">
                              <a:latin typeface="Cambria Math"/>
                            </a:rPr>
                            <m:t>0</m:t>
                          </m:r>
                          <m:r>
                            <a:rPr lang="en-US" altLang="zh-TW" sz="2000" i="1">
                              <a:latin typeface="Cambria Math"/>
                            </a:rPr>
                            <m:t>,</m:t>
                          </m:r>
                          <m:r>
                            <a:rPr lang="en-US" altLang="zh-TW" sz="2000" i="1">
                              <a:latin typeface="Cambria Math"/>
                            </a:rPr>
                            <m:t>𝑇</m:t>
                          </m:r>
                        </m:e>
                      </m:d>
                      <m:r>
                        <a:rPr kumimoji="1" lang="en-US" altLang="zh-TW" sz="2000" i="1">
                          <a:latin typeface="Cambria Math"/>
                        </a:rPr>
                        <m:t>𝑒𝑥𝑝</m:t>
                      </m:r>
                      <m:d>
                        <m:dPr>
                          <m:ctrlPr>
                            <a:rPr kumimoji="1" lang="en-US" altLang="zh-TW" sz="2000" i="1">
                              <a:latin typeface="Cambria Math"/>
                            </a:rPr>
                          </m:ctrlPr>
                        </m:dPr>
                        <m:e>
                          <m:nary>
                            <m:naryPr>
                              <m:ctrlPr>
                                <a:rPr kumimoji="1" lang="en-US" altLang="zh-TW" sz="20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kumimoji="1" lang="en-US" altLang="zh-TW" sz="2000" i="1"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kumimoji="1" lang="en-US" altLang="zh-TW" sz="2000" i="1">
                                  <a:latin typeface="Cambria Math"/>
                                </a:rPr>
                                <m:t>𝑡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𝑢</m:t>
                                  </m:r>
                                </m:sub>
                              </m:sSub>
                              <m:r>
                                <a:rPr lang="en-US" altLang="zh-TW" sz="2000" i="1">
                                  <a:latin typeface="Cambria Math"/>
                                </a:rPr>
                                <m:t>𝑑𝑢</m:t>
                              </m:r>
                            </m:e>
                          </m:nary>
                          <m:r>
                            <a:rPr kumimoji="1" lang="en-US" altLang="zh-TW" sz="20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kumimoji="1" lang="en-US" altLang="zh-TW" sz="20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kumimoji="1" lang="en-US" altLang="zh-TW" sz="20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1" lang="en-US" altLang="zh-TW" sz="20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nary>
                            <m:naryPr>
                              <m:ctrlPr>
                                <a:rPr kumimoji="1" lang="en-US" altLang="zh-TW" sz="20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kumimoji="1" lang="en-US" altLang="zh-TW" sz="2000" i="1"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kumimoji="1" lang="en-US" altLang="zh-TW" sz="2000" i="1">
                                  <a:latin typeface="Cambria Math"/>
                                </a:rPr>
                                <m:t>𝑡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kumimoji="1" lang="en-US" altLang="zh-TW" sz="200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zh-TW" sz="2000" i="1" smtClean="0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kumimoji="1" lang="en-US" altLang="zh-TW" sz="2000" b="0" i="1" smtClean="0">
                                      <a:latin typeface="Cambria Math"/>
                                    </a:rPr>
                                    <m:t>𝑃</m:t>
                                  </m:r>
                                </m:sub>
                                <m:sup>
                                  <m:r>
                                    <a:rPr kumimoji="1" lang="en-US" altLang="zh-TW" sz="20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kumimoji="1" lang="en-US" altLang="zh-TW" sz="200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TW" sz="2000" b="0" i="1" smtClean="0">
                                      <a:latin typeface="Cambria Math"/>
                                    </a:rPr>
                                    <m:t>𝑢</m:t>
                                  </m:r>
                                  <m:r>
                                    <a:rPr kumimoji="1" lang="en-US" altLang="zh-TW" sz="2000" b="0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kumimoji="1" lang="en-US" altLang="zh-TW" sz="2000" b="0" i="1" smtClean="0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</m:d>
                              <m:r>
                                <a:rPr kumimoji="1" lang="en-US" altLang="zh-TW" sz="2000" b="0" i="1" smtClean="0">
                                  <a:latin typeface="Cambria Math"/>
                                </a:rPr>
                                <m:t>𝑑𝑢</m:t>
                              </m:r>
                              <m:r>
                                <a:rPr kumimoji="1" lang="en-US" altLang="zh-TW" sz="2000" b="0" i="1" smtClean="0">
                                  <a:latin typeface="Cambria Math"/>
                                </a:rPr>
                                <m:t>−</m:t>
                              </m:r>
                              <m:nary>
                                <m:naryPr>
                                  <m:ctrlPr>
                                    <a:rPr kumimoji="1" lang="en-US" altLang="zh-TW" sz="2000" b="0" i="1" smtClean="0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kumimoji="1" lang="en-US" altLang="zh-TW" sz="2000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kumimoji="1" lang="en-US" altLang="zh-TW" sz="2000" b="0" i="1" smtClean="0">
                                      <a:latin typeface="Cambria Math"/>
                                    </a:rPr>
                                    <m:t>𝑡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kumimoji="1" lang="en-US" altLang="zh-TW" sz="20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TW" sz="2000" b="0" i="1" smtClean="0">
                                          <a:latin typeface="Cambria Math"/>
                                          <a:ea typeface="Cambria Math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kumimoji="1" lang="en-US" altLang="zh-TW" sz="2000" b="0" i="1" smtClean="0">
                                          <a:latin typeface="Cambria Math"/>
                                        </a:rPr>
                                        <m:t>𝑃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kumimoji="1" lang="en-US" altLang="zh-TW" sz="20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zh-TW" sz="2000" b="0" i="1" smtClean="0">
                                          <a:latin typeface="Cambria Math"/>
                                        </a:rPr>
                                        <m:t>𝑢</m:t>
                                      </m:r>
                                      <m:r>
                                        <a:rPr kumimoji="1" lang="en-US" altLang="zh-TW" sz="2000" b="0" i="1" smtClean="0"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kumimoji="1" lang="en-US" altLang="zh-TW" sz="2000" b="0" i="1" smtClean="0">
                                          <a:latin typeface="Cambria Math"/>
                                        </a:rPr>
                                        <m:t>𝑇</m:t>
                                      </m:r>
                                    </m:e>
                                  </m:d>
                                </m:e>
                              </m:nary>
                              <m:r>
                                <a:rPr lang="en-US" altLang="zh-TW" sz="2000" i="1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  <m:acc>
                                <m:accPr>
                                  <m:chr m:val="̂"/>
                                  <m:ctrlPr>
                                    <a:rPr lang="en-US" altLang="zh-TW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latin typeface="Cambria Math"/>
                                          <a:ea typeface="Cambria Math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  <m:d>
                                <m:dPr>
                                  <m:ctrlPr>
                                    <a:rPr lang="en-US" altLang="zh-TW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</m:d>
                            </m:e>
                          </m:nary>
                        </m:e>
                      </m:d>
                    </m:oMath>
                  </m:oMathPara>
                </a14:m>
                <a:endParaRPr lang="en-US" altLang="zh-TW" sz="2000" dirty="0" smtClean="0"/>
              </a:p>
              <a:p>
                <a:pPr>
                  <a:buNone/>
                </a:pP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481" t="-121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Ito’s lemma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pPr marL="896938" indent="88900">
                  <a:buNone/>
                  <a:tabLst>
                    <a:tab pos="268288" algn="l"/>
                  </a:tabLst>
                </a:pP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𝑡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𝑠</m:t>
                        </m:r>
                        <m:d>
                          <m:dPr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</m:e>
                    </m:d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𝑠</m:t>
                            </m:r>
                          </m:e>
                        </m:d>
                      </m:e>
                    </m:func>
                  </m:oMath>
                </a14:m>
                <a:r>
                  <a:rPr lang="en-US" altLang="zh-TW" dirty="0" smtClean="0"/>
                  <a:t>  ,</a:t>
                </a:r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𝑑𝑠</m:t>
                    </m:r>
                    <m:r>
                      <a:rPr lang="en-US" altLang="zh-TW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𝑠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𝑑𝑡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+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𝜎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𝑠</m:t>
                    </m:r>
                    <m:d>
                      <m:dPr>
                        <m:ctrlPr>
                          <a:rPr lang="en-US" altLang="zh-TW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𝜌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𝑑</m:t>
                        </m:r>
                        <m:acc>
                          <m:accPr>
                            <m:chr m:val="̂"/>
                            <m:ctrlPr>
                              <a:rPr lang="en-US" altLang="zh-TW" i="1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/>
                                    <a:ea typeface="Cambria Math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d>
                          <m:d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altLang="zh-TW" i="1">
                            <a:latin typeface="Cambria Math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altLang="zh-TW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zh-TW" i="1">
                                    <a:latin typeface="Cambria Math"/>
                                    <a:ea typeface="Cambria Math"/>
                                  </a:rPr>
                                  <m:t>𝜌</m:t>
                                </m:r>
                              </m:e>
                              <m:sup>
                                <m:r>
                                  <a:rPr lang="en-US" altLang="zh-TW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  <m:r>
                          <a:rPr lang="en-US" altLang="zh-TW" i="1">
                            <a:latin typeface="Cambria Math"/>
                          </a:rPr>
                          <m:t>𝑑</m:t>
                        </m:r>
                        <m:acc>
                          <m:accPr>
                            <m:chr m:val="̂"/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d>
                          <m:d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𝑡</m:t>
                            </m:r>
                          </m:e>
                        </m:d>
                      </m:e>
                    </m:d>
                  </m:oMath>
                </a14:m>
                <a:endParaRPr lang="en-US" altLang="zh-TW" dirty="0" smtClean="0"/>
              </a:p>
              <a:p>
                <a:pPr marL="170338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𝑑𝑓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</a:rPr>
                            <m:t>𝜕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𝑓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</a:rPr>
                            <m:t>𝜕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en-US" altLang="zh-TW" b="0" i="1" smtClean="0">
                          <a:latin typeface="Cambria Math"/>
                        </a:rPr>
                        <m:t>𝑑𝑡</m:t>
                      </m:r>
                      <m:r>
                        <a:rPr lang="en-US" altLang="zh-TW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</a:rPr>
                            <m:t>𝜕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𝑓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</a:rPr>
                            <m:t>𝜕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𝑠</m:t>
                          </m:r>
                        </m:den>
                      </m:f>
                      <m:r>
                        <a:rPr lang="en-US" altLang="zh-TW" b="0" i="1" smtClean="0">
                          <a:latin typeface="Cambria Math"/>
                        </a:rPr>
                        <m:t>𝑑𝑠</m:t>
                      </m:r>
                      <m:r>
                        <a:rPr lang="en-US" altLang="zh-TW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b="0" i="1" smtClean="0">
                              <a:latin typeface="Cambria Math"/>
                            </a:rPr>
                            <m:t>𝑓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𝑑𝑠</m:t>
                              </m:r>
                            </m:e>
                          </m:d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zh-TW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𝑑</m:t>
                      </m:r>
                      <m:func>
                        <m:funcPr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  <m:r>
                            <a:rPr lang="en-US" altLang="zh-TW" b="0" i="1" smtClean="0">
                              <a:latin typeface="Cambria Math"/>
                            </a:rPr>
                            <m:t>=0+</m:t>
                          </m:r>
                          <m:f>
                            <m:fPr>
                              <m:ctrlPr>
                                <a:rPr lang="en-US" altLang="zh-TW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𝑠</m:t>
                              </m:r>
                            </m:den>
                          </m:f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/>
                                </a:rPr>
                                <m:t>𝑠𝑑𝑡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zh-TW" altLang="en-US" i="1">
                                  <a:latin typeface="Cambria Math"/>
                                </a:rPr>
                                <m:t>𝜎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𝑠</m:t>
                              </m:r>
                              <m:d>
                                <m:dPr>
                                  <m:ctrlPr>
                                    <a:rPr lang="en-US" altLang="zh-TW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𝜌</m:t>
                                  </m:r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𝑑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altLang="zh-TW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latin typeface="Cambria Math"/>
                                              <a:ea typeface="Cambria Math"/>
                                            </a:rPr>
                                            <m:t>𝑍</m:t>
                                          </m:r>
                                        </m:e>
                                        <m:sub>
                                          <m:r>
                                            <a:rPr lang="en-US" altLang="zh-TW" i="1">
                                              <a:latin typeface="Cambria Math"/>
                                              <a:ea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acc>
                                  <m:d>
                                    <m:dPr>
                                      <m:ctrlPr>
                                        <a:rPr lang="en-US" altLang="zh-TW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+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altLang="zh-TW" i="1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1−</m:t>
                                      </m:r>
                                      <m:sSup>
                                        <m:sSupPr>
                                          <m:ctrlPr>
                                            <a:rPr lang="en-US" altLang="zh-TW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TW" i="1">
                                              <a:latin typeface="Cambria Math"/>
                                              <a:ea typeface="Cambria Math"/>
                                            </a:rPr>
                                            <m:t>𝜌</m:t>
                                          </m:r>
                                        </m:e>
                                        <m:sup>
                                          <m:r>
                                            <a:rPr lang="en-US" altLang="zh-TW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rad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𝑑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n-US" altLang="zh-TW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altLang="zh-TW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latin typeface="Cambria Math"/>
                                            </a:rPr>
                                            <m:t>𝑍</m:t>
                                          </m:r>
                                        </m:e>
                                        <m:sub>
                                          <m:r>
                                            <a:rPr lang="en-US" altLang="zh-TW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acc>
                                  <m:d>
                                    <m:dPr>
                                      <m:ctrlPr>
                                        <a:rPr lang="en-US" altLang="zh-TW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altLang="zh-TW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/>
                                </a:rPr>
                                <m:t>−1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TW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zh-TW" altLang="en-US" b="0" i="1" smtClean="0">
                                  <a:latin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TW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TW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zh-TW" altLang="en-US" b="0" i="1" smtClean="0">
                                  <a:latin typeface="Cambria Math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b="0" i="1" smtClean="0">
                              <a:latin typeface="Cambria Math"/>
                            </a:rPr>
                            <m:t>𝑑𝑡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TW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TW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altLang="zh-TW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𝜌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zh-TW" b="0" i="1" smtClean="0">
                              <a:latin typeface="Cambria Math"/>
                            </a:rPr>
                            <m:t>𝑑𝑡</m:t>
                          </m:r>
                        </m:e>
                      </m:d>
                    </m:oMath>
                  </m:oMathPara>
                </a14:m>
                <a:endParaRPr lang="en-US" altLang="zh-TW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zh-TW" altLang="en-US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𝑡</m:t>
                          </m:r>
                        </m:sup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𝑑</m:t>
                          </m:r>
                          <m:func>
                            <m:funcPr>
                              <m:ctrlPr>
                                <a:rPr lang="en-US" altLang="zh-TW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b="0" i="0" smtClean="0">
                                  <a:latin typeface="Cambria Math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zh-TW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𝑢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TW" b="0" i="1" smtClean="0">
                                  <a:latin typeface="Cambria Math"/>
                                </a:rPr>
                                <m:t>=</m:t>
                              </m:r>
                            </m:e>
                          </m:func>
                        </m:e>
                      </m:nary>
                      <m:nary>
                        <m:naryPr>
                          <m:limLoc m:val="undOvr"/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𝑡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i="1" smtClean="0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altLang="zh-TW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𝑢</m:t>
                                      </m:r>
                                    </m:sub>
                                  </m:s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altLang="zh-TW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  <m:sSup>
                                    <m:sSupPr>
                                      <m:ctrlPr>
                                        <a:rPr lang="en-US" altLang="zh-TW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TW" altLang="en-US" i="1">
                                          <a:latin typeface="Cambria Math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altLang="zh-TW" i="1">
                                  <a:latin typeface="Cambria Math"/>
                                </a:rPr>
                                <m:t>𝑑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zh-TW" altLang="en-US" i="1">
                                  <a:latin typeface="Cambria Math"/>
                                </a:rPr>
                                <m:t>𝜎</m:t>
                              </m:r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  <m:acc>
                                <m:accPr>
                                  <m:chr m:val="̂"/>
                                  <m:ctrlP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  <m:d>
                                <m:dPr>
                                  <m:ctrlPr>
                                    <a:rPr lang="en-US" altLang="zh-TW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</m:d>
                              <m:r>
                                <a:rPr lang="en-US" altLang="zh-TW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zh-TW" altLang="en-US" i="1">
                                  <a:latin typeface="Cambria Math"/>
                                </a:rPr>
                                <m:t>𝜎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altLang="zh-TW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en-US" altLang="zh-TW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  <m:t>𝜌</m:t>
                                      </m:r>
                                    </m:e>
                                    <m:sup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  <m:r>
                                <a:rPr lang="en-US" altLang="zh-TW" i="1">
                                  <a:latin typeface="Cambria Math"/>
                                </a:rPr>
                                <m:t>𝑑</m:t>
                              </m:r>
                              <m:acc>
                                <m:accPr>
                                  <m:chr m:val="̂"/>
                                  <m:ctrlPr>
                                    <a:rPr lang="en-US" altLang="zh-TW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acc>
                              <m:d>
                                <m:dPr>
                                  <m:ctrlPr>
                                    <a:rPr lang="en-US" altLang="zh-TW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zh-TW" altLang="en-US" dirty="0"/>
                                <m:t> 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altLang="zh-TW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zh-TW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kumimoji="1" lang="en-US" altLang="zh-TW" i="1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kumimoji="1" lang="en-US" altLang="zh-TW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kumimoji="1" lang="en-US" altLang="zh-TW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zh-TW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kumimoji="1" lang="en-US" altLang="zh-TW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kumimoji="1" lang="en-US" altLang="zh-TW" i="1">
                          <a:latin typeface="Cambria Math"/>
                        </a:rPr>
                        <m:t>𝑒𝑥𝑝</m:t>
                      </m:r>
                      <m:d>
                        <m:dPr>
                          <m:ctrlPr>
                            <a:rPr kumimoji="1" lang="en-US" altLang="zh-TW" i="1">
                              <a:latin typeface="Cambria Math"/>
                            </a:rPr>
                          </m:ctrlPr>
                        </m:dPr>
                        <m:e>
                          <m:nary>
                            <m:naryPr>
                              <m:ctrlPr>
                                <a:rPr kumimoji="1" lang="en-US" altLang="zh-TW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kumimoji="1" lang="en-US" altLang="zh-TW" i="1"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kumimoji="1" lang="en-US" altLang="zh-TW" i="1">
                                  <a:latin typeface="Cambria Math"/>
                                </a:rPr>
                                <m:t>𝑡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𝑢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/>
                                </a:rPr>
                                <m:t>𝑑𝑢</m:t>
                              </m:r>
                            </m:e>
                          </m:nary>
                          <m:r>
                            <a:rPr kumimoji="1" lang="en-US" altLang="zh-TW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kumimoji="1" lang="en-US" altLang="zh-TW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kumimoji="1" lang="en-US" altLang="zh-TW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1" lang="en-US" altLang="zh-TW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kumimoji="1" lang="en-US" altLang="zh-TW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kumimoji="1" lang="en-US" altLang="zh-TW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kumimoji="1"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kumimoji="1" lang="en-US" altLang="zh-TW" i="1">
                              <a:latin typeface="Cambria Math"/>
                            </a:rPr>
                            <m:t>𝑡</m:t>
                          </m:r>
                          <m:r>
                            <a:rPr kumimoji="1" lang="en-US" altLang="zh-TW" i="1">
                              <a:latin typeface="Cambria Math"/>
                            </a:rPr>
                            <m:t>+</m:t>
                          </m:r>
                          <m:nary>
                            <m:naryPr>
                              <m:ctrlPr>
                                <a:rPr kumimoji="1" lang="en-US" altLang="zh-TW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kumimoji="1" lang="en-US" altLang="zh-TW" i="1"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kumimoji="1" lang="en-US" altLang="zh-TW" i="1">
                                  <a:latin typeface="Cambria Math"/>
                                </a:rPr>
                                <m:t>𝑡</m:t>
                              </m:r>
                            </m:sup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𝜌𝜎</m:t>
                              </m:r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  <m:acc>
                                <m:accPr>
                                  <m:chr m:val="̂"/>
                                  <m:ctrlP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  <m:d>
                                <m:dPr>
                                  <m:ctrlPr>
                                    <a:rPr lang="en-US" altLang="zh-TW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</m:d>
                              <m:r>
                                <a:rPr lang="en-US" altLang="zh-TW" i="1">
                                  <a:latin typeface="Cambria Math"/>
                                </a:rPr>
                                <m:t>+</m:t>
                              </m:r>
                              <m:nary>
                                <m:naryPr>
                                  <m:ctrlPr>
                                    <a:rPr lang="en-US" altLang="zh-TW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zh-TW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𝑡</m:t>
                                  </m:r>
                                </m:sup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altLang="zh-TW" i="1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1−</m:t>
                                      </m:r>
                                      <m:sSup>
                                        <m:sSupPr>
                                          <m:ctrlPr>
                                            <a:rPr lang="en-US" altLang="zh-TW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TW" i="1">
                                              <a:latin typeface="Cambria Math"/>
                                              <a:ea typeface="Cambria Math"/>
                                            </a:rPr>
                                            <m:t>𝜌</m:t>
                                          </m:r>
                                        </m:e>
                                        <m:sup>
                                          <m:r>
                                            <a:rPr lang="en-US" altLang="zh-TW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rad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𝑑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n-US" altLang="zh-TW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altLang="zh-TW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latin typeface="Cambria Math"/>
                                            </a:rPr>
                                            <m:t>𝑍</m:t>
                                          </m:r>
                                        </m:e>
                                        <m:sub>
                                          <m:r>
                                            <a:rPr lang="en-US" altLang="zh-TW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acc>
                                  <m:d>
                                    <m:dPr>
                                      <m:ctrlPr>
                                        <a:rPr lang="en-US" altLang="zh-TW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𝑢</m:t>
                                      </m:r>
                                    </m:e>
                                  </m:d>
                                </m:e>
                              </m:nary>
                            </m:e>
                          </m:nary>
                        </m:e>
                      </m:d>
                    </m:oMath>
                  </m:oMathPara>
                </a14:m>
                <a:endParaRPr lang="en-US" altLang="zh-TW" dirty="0" smtClean="0"/>
              </a:p>
              <a:p>
                <a:pPr marL="0" indent="0">
                  <a:buNone/>
                </a:pP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40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675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:r>
                  <a:rPr lang="en-US" altLang="zh-TW" b="0" dirty="0" smtClean="0"/>
                  <a:t>            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  <m:r>
                          <a:rPr lang="en-US" altLang="zh-TW" i="1">
                            <a:latin typeface="Cambria Math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𝑃</m:t>
                        </m:r>
                      </m:e>
                    </m:d>
                    <m:r>
                      <a:rPr lang="en-US" altLang="zh-TW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altLang="zh-TW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>
                            <a:latin typeface="Cambria Math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𝑃</m:t>
                            </m:r>
                          </m:e>
                        </m:d>
                      </m:e>
                    </m:func>
                  </m:oMath>
                </a14:m>
                <a:r>
                  <a:rPr lang="en-US" altLang="zh-TW" dirty="0" smtClean="0"/>
                  <a:t>      ,</a:t>
                </a:r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𝑑𝑃</m:t>
                        </m:r>
                        <m:r>
                          <a:rPr lang="en-US" altLang="zh-TW" i="1">
                            <a:latin typeface="Cambria Math"/>
                          </a:rPr>
                          <m:t>=</m:t>
                        </m:r>
                        <m:r>
                          <a:rPr lang="en-US" altLang="zh-TW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𝑃𝑑𝑡</m:t>
                    </m:r>
                    <m:r>
                      <a:rPr lang="en-US" altLang="zh-TW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𝑃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  <m:r>
                          <a:rPr lang="en-US" altLang="zh-TW" i="1">
                            <a:latin typeface="Cambria Math"/>
                          </a:rPr>
                          <m:t>,</m:t>
                        </m:r>
                        <m:r>
                          <a:rPr lang="en-US" altLang="zh-TW" i="1">
                            <a:latin typeface="Cambria Math"/>
                          </a:rPr>
                          <m:t>𝑇</m:t>
                        </m:r>
                      </m:e>
                    </m:d>
                    <m:r>
                      <a:rPr lang="en-US" altLang="zh-TW" i="1">
                        <a:latin typeface="Cambria Math"/>
                      </a:rPr>
                      <m:t>𝑃</m:t>
                    </m:r>
                    <m:acc>
                      <m:accPr>
                        <m:chr m:val="̂"/>
                        <m:ctrlPr>
                          <a:rPr lang="en-US" altLang="zh-TW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zh-TW" dirty="0"/>
                  <a:t> </a:t>
                </a:r>
                <a:endParaRPr lang="en-US" altLang="zh-TW" dirty="0" smtClean="0"/>
              </a:p>
              <a:p>
                <a:pPr marL="0" indent="0">
                  <a:buNone/>
                </a:pPr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 smtClean="0"/>
                  <a:t>                   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𝑑</m:t>
                    </m:r>
                    <m:r>
                      <a:rPr lang="en-US" altLang="zh-TW" b="0" i="1" smtClean="0">
                        <a:latin typeface="Cambria Math"/>
                      </a:rPr>
                      <m:t>𝑔</m:t>
                    </m:r>
                    <m:r>
                      <a:rPr lang="en-US" altLang="zh-TW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/>
                          </a:rPr>
                          <m:t>𝜕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𝑔</m:t>
                        </m:r>
                      </m:num>
                      <m:den>
                        <m:r>
                          <a:rPr lang="en-US" altLang="zh-TW" i="1">
                            <a:latin typeface="Cambria Math"/>
                          </a:rPr>
                          <m:t>𝜕</m:t>
                        </m:r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</m:den>
                    </m:f>
                    <m:r>
                      <a:rPr lang="en-US" altLang="zh-TW" i="1">
                        <a:latin typeface="Cambria Math"/>
                      </a:rPr>
                      <m:t>𝑑𝑡</m:t>
                    </m:r>
                    <m:r>
                      <a:rPr lang="en-US" altLang="zh-TW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altLang="zh-TW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/>
                          </a:rPr>
                          <m:t>𝜕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𝑔</m:t>
                        </m:r>
                      </m:num>
                      <m:den>
                        <m:r>
                          <a:rPr lang="en-US" altLang="zh-TW" i="1">
                            <a:latin typeface="Cambria Math"/>
                          </a:rPr>
                          <m:t>𝜕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𝑃</m:t>
                        </m:r>
                      </m:den>
                    </m:f>
                    <m:r>
                      <a:rPr lang="en-US" altLang="zh-TW" i="1">
                        <a:latin typeface="Cambria Math"/>
                      </a:rPr>
                      <m:t>𝑑</m:t>
                    </m:r>
                    <m:r>
                      <a:rPr lang="en-US" altLang="zh-TW" b="0" i="1" smtClean="0">
                        <a:latin typeface="Cambria Math"/>
                      </a:rPr>
                      <m:t>𝑃</m:t>
                    </m:r>
                    <m:r>
                      <a:rPr lang="en-US" altLang="zh-TW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altLang="zh-TW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i="1">
                            <a:latin typeface="Cambria Math"/>
                          </a:rPr>
                          <m:t>2</m:t>
                        </m:r>
                      </m:den>
                    </m:f>
                    <m:f>
                      <m:fPr>
                        <m:ctrlPr>
                          <a:rPr lang="en-US" altLang="zh-TW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𝜕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b="0" i="1" smtClean="0">
                            <a:latin typeface="Cambria Math"/>
                          </a:rPr>
                          <m:t>𝑔</m:t>
                        </m:r>
                      </m:num>
                      <m:den>
                        <m:r>
                          <a:rPr lang="en-US" altLang="zh-TW" i="1">
                            <a:latin typeface="Cambria Math"/>
                          </a:rPr>
                          <m:t>𝜕</m:t>
                        </m:r>
                        <m:sSup>
                          <m:sSup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𝑃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lang="en-US" altLang="zh-TW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𝑑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𝑃</m:t>
                            </m:r>
                          </m:e>
                        </m:d>
                      </m:e>
                      <m:sup>
                        <m:r>
                          <a:rPr lang="en-US" altLang="zh-TW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TW" b="0" dirty="0" smtClean="0"/>
                  <a:t>               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 </m:t>
                    </m:r>
                  </m:oMath>
                </a14:m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b="0" dirty="0" smtClean="0"/>
                  <a:t>                         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=0+</m:t>
                    </m:r>
                    <m:f>
                      <m:f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b="0" i="1" smtClean="0">
                            <a:latin typeface="Cambria Math"/>
                          </a:rPr>
                          <m:t>𝑃</m:t>
                        </m:r>
                      </m:den>
                    </m:f>
                    <m:d>
                      <m:d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/>
                          </a:rPr>
                          <m:t>𝑃𝑑𝑡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 b="0" i="1" smtClean="0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</a:rPr>
                              <m:t>𝑃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𝑇</m:t>
                            </m:r>
                          </m:e>
                        </m:d>
                        <m:r>
                          <a:rPr lang="en-US" altLang="zh-TW" b="0" i="1" smtClean="0">
                            <a:latin typeface="Cambria Math"/>
                          </a:rPr>
                          <m:t>𝑃</m:t>
                        </m:r>
                        <m:acc>
                          <m:accPr>
                            <m:chr m:val="̂"/>
                            <m:ctrlPr>
                              <a:rPr lang="en-US" altLang="zh-TW" i="1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/>
                                    <a:ea typeface="Cambria Math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d>
                          <m:d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</m:e>
                    </m:d>
                    <m:r>
                      <a:rPr lang="en-US" altLang="zh-TW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b="0" i="1" smtClean="0">
                            <a:latin typeface="Cambria Math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zh-TW" b="0" i="1" smtClean="0">
                                <a:latin typeface="Cambria Math"/>
                              </a:rPr>
                              <m:t>−1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zh-TW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𝑃</m:t>
                                </m:r>
                              </m:e>
                              <m:sup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d>
                      <m:d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zh-TW" altLang="en-US" b="0" i="1" smtClean="0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</a:rPr>
                              <m:t>𝑃</m:t>
                            </m:r>
                          </m:sub>
                          <m:sup>
                            <m:r>
                              <a:rPr lang="en-US" altLang="zh-TW" b="0" i="1" smtClean="0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  <m:d>
                          <m:dPr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𝑇</m:t>
                            </m:r>
                          </m:e>
                        </m:d>
                        <m:sSup>
                          <m:sSupPr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𝑃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b="0" i="1" smtClean="0">
                            <a:latin typeface="Cambria Math"/>
                          </a:rPr>
                          <m:t>𝑑𝑡</m:t>
                        </m:r>
                      </m:e>
                    </m:d>
                  </m:oMath>
                </a14:m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b="0" dirty="0" smtClean="0"/>
                  <a:t>                         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zh-TW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TW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sSubSup>
                          <m:sSubSup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zh-TW" altLang="en-US" i="1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𝑃</m:t>
                            </m:r>
                          </m:sub>
                          <m:sup>
                            <m:r>
                              <a:rPr lang="en-US" altLang="zh-TW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  <m:d>
                          <m:d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𝑇</m:t>
                            </m:r>
                          </m:e>
                        </m:d>
                      </m:e>
                    </m:d>
                    <m:r>
                      <a:rPr lang="en-US" altLang="zh-TW" b="0" i="1" smtClean="0">
                        <a:latin typeface="Cambria Math"/>
                      </a:rPr>
                      <m:t>𝑑𝑡</m:t>
                    </m:r>
                    <m:r>
                      <a:rPr lang="en-US" altLang="zh-TW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𝑃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  <m:r>
                          <a:rPr lang="en-US" altLang="zh-TW" i="1">
                            <a:latin typeface="Cambria Math"/>
                          </a:rPr>
                          <m:t>,</m:t>
                        </m:r>
                        <m:r>
                          <a:rPr lang="en-US" altLang="zh-TW" i="1">
                            <a:latin typeface="Cambria Math"/>
                          </a:rPr>
                          <m:t>𝑇</m:t>
                        </m:r>
                      </m:e>
                    </m:d>
                    <m:acc>
                      <m:accPr>
                        <m:chr m:val="̂"/>
                        <m:ctrlPr>
                          <a:rPr lang="en-US" altLang="zh-TW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endParaRPr lang="en-US" altLang="zh-TW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𝑡</m:t>
                          </m:r>
                        </m:sup>
                        <m:e>
                          <m:func>
                            <m:funcPr>
                              <m:ctrlPr>
                                <a:rPr lang="en-US" altLang="zh-TW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b="0" i="0" smtClean="0">
                                  <a:latin typeface="Cambria Math"/>
                                </a:rPr>
                                <m:t>d</m:t>
                              </m:r>
                              <m:r>
                                <m:rPr>
                                  <m:sty m:val="p"/>
                                </m:rPr>
                                <a:rPr lang="en-US" altLang="zh-TW" i="0" smtClean="0">
                                  <a:latin typeface="Cambria Math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altLang="zh-TW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𝑢</m:t>
                                  </m:r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</m:d>
                              <m:r>
                                <a:rPr lang="en-US" altLang="zh-TW" b="0" i="1" smtClean="0">
                                  <a:latin typeface="Cambria Math"/>
                                </a:rPr>
                                <m:t>=</m:t>
                              </m:r>
                              <m:nary>
                                <m:naryPr>
                                  <m:limLoc m:val="undOvr"/>
                                  <m:ctrlPr>
                                    <a:rPr lang="en-US" altLang="zh-TW" b="0" i="1" smtClean="0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4"/>
                                    </m:rPr>
                                    <a:rPr lang="en-US" altLang="zh-TW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𝑡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altLang="zh-TW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𝑢</m:t>
                                      </m:r>
                                    </m:sub>
                                  </m:sSub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𝑑𝑢</m:t>
                                  </m:r>
                                </m:e>
                              </m:nary>
                              <m:r>
                                <a:rPr lang="en-US" altLang="zh-TW" b="0" i="1" smtClean="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TW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func>
                        </m:e>
                      </m:nary>
                      <m:nary>
                        <m:naryPr>
                          <m:limLoc m:val="undOvr"/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𝑡</m:t>
                          </m:r>
                        </m:sup>
                        <m:e>
                          <m:sSubSup>
                            <m:sSubSupPr>
                              <m:ctrlPr>
                                <a:rPr lang="en-US" altLang="zh-TW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𝑃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TW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𝑇</m:t>
                              </m:r>
                            </m:e>
                          </m:d>
                          <m:r>
                            <a:rPr lang="en-US" altLang="zh-TW" i="1">
                              <a:latin typeface="Cambria Math"/>
                            </a:rPr>
                            <m:t>𝑑𝑢</m:t>
                          </m:r>
                        </m:e>
                      </m:nary>
                      <m:r>
                        <a:rPr lang="en-US" altLang="zh-TW" b="0" i="1" smtClean="0">
                          <a:latin typeface="Cambria Math"/>
                        </a:rPr>
                        <m:t>−</m:t>
                      </m:r>
                      <m:nary>
                        <m:naryPr>
                          <m:limLoc m:val="undOvr"/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𝑡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𝑃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𝑇</m:t>
                              </m:r>
                            </m:e>
                          </m:d>
                          <m:acc>
                            <m:accPr>
                              <m:chr m:val="̂"/>
                              <m:ctrlP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acc>
                          <m:d>
                            <m:dPr>
                              <m:ctrlPr>
                                <a:rPr lang="en-US" altLang="zh-TW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altLang="zh-TW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altLang="zh-TW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𝑡</m:t>
                          </m:r>
                          <m:r>
                            <a:rPr lang="en-US" altLang="zh-TW" i="1">
                              <a:latin typeface="Cambria Math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𝑇</m:t>
                          </m:r>
                        </m:e>
                      </m:d>
                      <m:r>
                        <a:rPr lang="en-US" altLang="zh-TW" i="1">
                          <a:latin typeface="Cambria Math"/>
                        </a:rPr>
                        <m:t>=</m:t>
                      </m:r>
                      <m:r>
                        <a:rPr lang="en-US" altLang="zh-TW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altLang="zh-TW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0,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𝑇</m:t>
                          </m:r>
                        </m:e>
                      </m:d>
                      <m:r>
                        <a:rPr kumimoji="1" lang="en-US" altLang="zh-TW" i="1">
                          <a:latin typeface="Cambria Math"/>
                        </a:rPr>
                        <m:t>𝑒𝑥𝑝</m:t>
                      </m:r>
                      <m:d>
                        <m:dPr>
                          <m:ctrlPr>
                            <a:rPr kumimoji="1" lang="en-US" altLang="zh-TW" i="1">
                              <a:latin typeface="Cambria Math"/>
                            </a:rPr>
                          </m:ctrlPr>
                        </m:dPr>
                        <m:e>
                          <m:nary>
                            <m:naryPr>
                              <m:ctrlPr>
                                <a:rPr kumimoji="1" lang="en-US" altLang="zh-TW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kumimoji="1" lang="en-US" altLang="zh-TW" i="1"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kumimoji="1" lang="en-US" altLang="zh-TW" i="1">
                                  <a:latin typeface="Cambria Math"/>
                                </a:rPr>
                                <m:t>𝑡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𝑢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/>
                                </a:rPr>
                                <m:t>𝑑𝑢</m:t>
                              </m:r>
                            </m:e>
                          </m:nary>
                          <m:r>
                            <a:rPr kumimoji="1" lang="en-US" altLang="zh-TW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kumimoji="1" lang="en-US" altLang="zh-TW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kumimoji="1" lang="en-US" altLang="zh-TW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1" lang="en-US" altLang="zh-TW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nary>
                            <m:naryPr>
                              <m:ctrlPr>
                                <a:rPr kumimoji="1" lang="en-US" altLang="zh-TW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kumimoji="1" lang="en-US" altLang="zh-TW" i="1"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kumimoji="1" lang="en-US" altLang="zh-TW" i="1">
                                  <a:latin typeface="Cambria Math"/>
                                </a:rPr>
                                <m:t>𝑡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kumimoji="1" lang="en-US" altLang="zh-TW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zh-TW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kumimoji="1" lang="en-US" altLang="zh-TW" i="1">
                                      <a:latin typeface="Cambria Math"/>
                                    </a:rPr>
                                    <m:t>𝑃</m:t>
                                  </m:r>
                                </m:sub>
                                <m:sup>
                                  <m:r>
                                    <a:rPr kumimoji="1"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kumimoji="1" lang="en-US" altLang="zh-TW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TW" i="1">
                                      <a:latin typeface="Cambria Math"/>
                                    </a:rPr>
                                    <m:t>𝑢</m:t>
                                  </m:r>
                                  <m:r>
                                    <a:rPr kumimoji="1" lang="en-US" altLang="zh-TW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kumimoji="1" lang="en-US" altLang="zh-TW" i="1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</m:d>
                              <m:r>
                                <a:rPr kumimoji="1" lang="en-US" altLang="zh-TW" i="1">
                                  <a:latin typeface="Cambria Math"/>
                                </a:rPr>
                                <m:t>𝑑𝑢</m:t>
                              </m:r>
                              <m:r>
                                <a:rPr kumimoji="1" lang="en-US" altLang="zh-TW" i="1">
                                  <a:latin typeface="Cambria Math"/>
                                </a:rPr>
                                <m:t>−</m:t>
                              </m:r>
                              <m:nary>
                                <m:naryPr>
                                  <m:ctrlPr>
                                    <a:rPr kumimoji="1" lang="en-US" altLang="zh-TW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kumimoji="1" lang="en-US" altLang="zh-TW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kumimoji="1" lang="en-US" altLang="zh-TW" i="1">
                                      <a:latin typeface="Cambria Math"/>
                                    </a:rPr>
                                    <m:t>𝑡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kumimoji="1" lang="en-US" altLang="zh-TW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TW" i="1">
                                          <a:latin typeface="Cambria Math"/>
                                          <a:ea typeface="Cambria Math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kumimoji="1" lang="en-US" altLang="zh-TW" i="1">
                                          <a:latin typeface="Cambria Math"/>
                                        </a:rPr>
                                        <m:t>𝑃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kumimoji="1" lang="en-US" altLang="zh-TW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zh-TW" i="1">
                                          <a:latin typeface="Cambria Math"/>
                                        </a:rPr>
                                        <m:t>𝑢</m:t>
                                      </m:r>
                                      <m:r>
                                        <a:rPr kumimoji="1" lang="en-US" altLang="zh-TW" i="1"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kumimoji="1" lang="en-US" altLang="zh-TW" i="1">
                                          <a:latin typeface="Cambria Math"/>
                                        </a:rPr>
                                        <m:t>𝑇</m:t>
                                      </m:r>
                                    </m:e>
                                  </m:d>
                                </m:e>
                              </m:nary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  <m:acc>
                                <m:accPr>
                                  <m:chr m:val="̂"/>
                                  <m:ctrlP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  <m:d>
                                <m:dPr>
                                  <m:ctrlPr>
                                    <a:rPr lang="en-US" altLang="zh-TW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</m:d>
                            </m:e>
                          </m:nary>
                        </m:e>
                      </m:d>
                    </m:oMath>
                  </m:oMathPara>
                </a14:m>
                <a:endParaRPr lang="en-US" altLang="zh-TW" dirty="0" smtClean="0"/>
              </a:p>
              <a:p>
                <a:pPr marL="0" indent="0">
                  <a:buNone/>
                </a:pPr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 smtClean="0">
                    <a:hlinkClick r:id="rId2" action="ppaction://hlinksldjump"/>
                  </a:rPr>
                  <a:t>Buck</a:t>
                </a:r>
                <a:endParaRPr lang="en-US" altLang="zh-TW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741" t="-21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704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520505" y="773723"/>
                <a:ext cx="8018584" cy="5570806"/>
              </a:xfrm>
            </p:spPr>
            <p:txBody>
              <a:bodyPr>
                <a:noAutofit/>
              </a:bodyPr>
              <a:lstStyle/>
              <a:p>
                <a:r>
                  <a:rPr lang="en-US" altLang="zh-TW" sz="1800" dirty="0" smtClean="0"/>
                  <a:t>We now aim at writing the dynamics of </a:t>
                </a:r>
                <a:r>
                  <a:rPr lang="en-US" altLang="zh-TW" sz="1800" i="1" dirty="0" smtClean="0"/>
                  <a:t>S</a:t>
                </a:r>
                <a:r>
                  <a:rPr lang="en-US" altLang="zh-TW" sz="1800" dirty="0" smtClean="0"/>
                  <a:t> in the </a:t>
                </a:r>
                <a:r>
                  <a:rPr lang="en-US" altLang="zh-TW" sz="1800" i="1" dirty="0" smtClean="0"/>
                  <a:t>T</a:t>
                </a:r>
                <a:r>
                  <a:rPr lang="en-US" altLang="zh-TW" sz="1800" dirty="0" smtClean="0"/>
                  <a:t>-forward-neutral universe with the couple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180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18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1800" b="0" i="1" smtClean="0"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en-US" altLang="zh-TW" sz="1800" b="0" i="1" smtClean="0">
                                <a:latin typeface="Cambria Math"/>
                              </a:rPr>
                              <m:t>𝑇</m:t>
                            </m:r>
                          </m:sub>
                        </m:sSub>
                        <m:r>
                          <a:rPr lang="en-US" altLang="zh-TW" sz="1800" i="1">
                            <a:latin typeface="Cambria Math"/>
                          </a:rPr>
                          <m:t>,</m:t>
                        </m:r>
                        <m:r>
                          <a:rPr lang="en-US" altLang="zh-TW" sz="1800" i="1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US" altLang="zh-TW" sz="1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sz="1800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altLang="zh-TW" sz="1800" i="1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TW" sz="1800" i="1">
                                <a:latin typeface="Cambria Math"/>
                              </a:rPr>
                              <m:t>𝑇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zh-TW" sz="1800" dirty="0" smtClean="0"/>
                  <a:t>.</a:t>
                </a:r>
              </a:p>
              <a:p>
                <a:pPr lvl="1"/>
                <a:r>
                  <a:rPr lang="en-US" altLang="zh-TW" sz="1800" dirty="0" smtClean="0"/>
                  <a:t>First, we used the martingale property of relative price </a:t>
                </a:r>
              </a:p>
              <a:p>
                <a:pPr lvl="1"/>
                <a:endParaRPr lang="en-US" altLang="zh-TW" sz="1800" dirty="0" smtClean="0"/>
              </a:p>
              <a:p>
                <a:pPr marL="0" indent="0">
                  <a:buNone/>
                  <a:tabLst>
                    <a:tab pos="8890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zh-TW" sz="1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800" i="1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kumimoji="1" lang="en-US" altLang="zh-TW" sz="1800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r>
                            <a:rPr lang="en-US" altLang="zh-TW" sz="1800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TW" sz="1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altLang="zh-TW" sz="18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altLang="zh-TW" sz="1800" i="1">
                                  <a:latin typeface="Cambria Math"/>
                                </a:rPr>
                                <m:t>𝑇</m:t>
                              </m:r>
                            </m:e>
                          </m:d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zh-TW" sz="1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800" i="1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kumimoji="1" lang="en-US" altLang="zh-TW" sz="18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altLang="zh-TW" sz="1800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TW" sz="1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altLang="zh-TW" sz="18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altLang="zh-TW" sz="1800" i="1">
                                  <a:latin typeface="Cambria Math"/>
                                </a:rPr>
                                <m:t>𝑇</m:t>
                              </m:r>
                            </m:e>
                          </m:d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𝑒𝑥𝑝</m:t>
                      </m:r>
                      <m:d>
                        <m:dPr>
                          <m:ctrlPr>
                            <a:rPr lang="en-US" altLang="zh-TW" sz="1800" b="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1800" b="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nary>
                                <m:naryPr>
                                  <m:ctrlPr>
                                    <a:rPr lang="en-US" altLang="zh-TW" sz="1800" b="0" i="1" smtClean="0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zh-TW" sz="1800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altLang="zh-TW" sz="1800" b="0" i="1" smtClean="0">
                                      <a:latin typeface="Cambria Math"/>
                                    </a:rPr>
                                    <m:t>𝑡</m:t>
                                  </m:r>
                                </m:sup>
                                <m:e>
                                  <m:d>
                                    <m:dPr>
                                      <m:ctrlPr>
                                        <a:rPr lang="en-US" altLang="zh-TW" sz="18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1800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18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1800" b="0" i="1" smtClean="0">
                                              <a:latin typeface="Cambria Math"/>
                                            </a:rPr>
                                            <m:t>𝑃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altLang="zh-TW" sz="1800" b="0" i="1" smtClean="0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TW" sz="1800" b="0" i="1" smtClean="0">
                                              <a:latin typeface="Cambria Math"/>
                                            </a:rPr>
                                            <m:t>𝑢</m:t>
                                          </m:r>
                                          <m:r>
                                            <a:rPr lang="en-US" altLang="zh-TW" sz="1800" b="0" i="1" smtClean="0">
                                              <a:latin typeface="Cambria Math"/>
                                            </a:rPr>
                                            <m:t>,</m:t>
                                          </m:r>
                                          <m:r>
                                            <a:rPr lang="en-US" altLang="zh-TW" sz="1800" b="0" i="1" smtClean="0">
                                              <a:latin typeface="Cambria Math"/>
                                            </a:rPr>
                                            <m:t>𝑇</m:t>
                                          </m:r>
                                        </m:e>
                                      </m:d>
                                      <m:r>
                                        <a:rPr lang="en-US" altLang="zh-TW" sz="1800" b="0" i="1" smtClean="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altLang="zh-TW" sz="1800" b="0" i="1" smtClean="0">
                                          <a:latin typeface="Cambria Math"/>
                                          <a:ea typeface="Cambria Math"/>
                                        </a:rPr>
                                        <m:t>𝜌𝜎</m:t>
                                      </m:r>
                                    </m:e>
                                  </m:d>
                                  <m:sSubSup>
                                    <m:sSubSupPr>
                                      <m:ctrlPr>
                                        <a:rPr lang="en-US" altLang="zh-TW" sz="1800" b="0" i="1" smtClean="0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sz="1800" b="0" i="1" smtClean="0">
                                          <a:latin typeface="Cambria Math"/>
                                        </a:rPr>
                                        <m:t>𝑑𝑍</m:t>
                                      </m:r>
                                    </m:e>
                                    <m:sub>
                                      <m:r>
                                        <a:rPr lang="en-US" altLang="zh-TW" sz="18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altLang="zh-TW" sz="1800" b="0" i="1" smtClean="0">
                                          <a:latin typeface="Cambria Math"/>
                                        </a:rPr>
                                        <m:t>𝑇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en-US" altLang="zh-TW" sz="18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1800" b="0" i="1" smtClean="0">
                                          <a:latin typeface="Cambria Math"/>
                                        </a:rPr>
                                        <m:t>𝑢</m:t>
                                      </m:r>
                                    </m:e>
                                  </m:d>
                                  <m:r>
                                    <a:rPr lang="en-US" altLang="zh-TW" sz="1800" b="0" i="1" smtClean="0">
                                      <a:latin typeface="Cambria Math"/>
                                    </a:rPr>
                                    <m:t>+</m:t>
                                  </m:r>
                                  <m:nary>
                                    <m:naryPr>
                                      <m:ctrlPr>
                                        <a:rPr lang="en-US" altLang="zh-TW" sz="1800" b="0" i="1" smtClean="0">
                                          <a:latin typeface="Cambria Math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altLang="zh-TW" sz="1800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lang="en-US" altLang="zh-TW" sz="1800" b="0" i="1" smtClean="0">
                                          <a:latin typeface="Cambria Math"/>
                                        </a:rPr>
                                        <m:t>𝑡</m:t>
                                      </m:r>
                                    </m:sup>
                                    <m:e>
                                      <m:r>
                                        <a:rPr lang="en-US" altLang="zh-TW" sz="1800" b="0" i="1" smtClean="0">
                                          <a:latin typeface="Cambria Math"/>
                                          <a:ea typeface="Cambria Math"/>
                                        </a:rPr>
                                        <m:t>𝜎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altLang="zh-TW" sz="18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altLang="zh-TW" sz="18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1−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altLang="zh-TW" sz="1800" b="0" i="1" smtClean="0"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altLang="zh-TW" sz="1800" b="0" i="1" smtClean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𝜌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altLang="zh-TW" sz="1800" b="0" i="1" smtClean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e>
                                      </m:rad>
                                      <m:sSubSup>
                                        <m:sSubSupPr>
                                          <m:ctrlPr>
                                            <a:rPr lang="en-US" altLang="zh-TW" sz="1800" i="1"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zh-TW" sz="1800" i="1">
                                              <a:latin typeface="Cambria Math"/>
                                            </a:rPr>
                                            <m:t>𝑑𝑍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1800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b>
                                        <m:sup>
                                          <m:r>
                                            <a:rPr lang="en-US" altLang="zh-TW" sz="1800" i="1">
                                              <a:latin typeface="Cambria Math"/>
                                            </a:rPr>
                                            <m:t>𝑇</m:t>
                                          </m:r>
                                        </m:sup>
                                      </m:sSubSup>
                                      <m:d>
                                        <m:dPr>
                                          <m:ctrlPr>
                                            <a:rPr lang="en-US" altLang="zh-TW" sz="1800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TW" sz="1800" i="1">
                                              <a:latin typeface="Cambria Math"/>
                                            </a:rPr>
                                            <m:t>𝑢</m:t>
                                          </m:r>
                                        </m:e>
                                      </m:d>
                                    </m:e>
                                  </m:nary>
                                </m:e>
                              </m:nary>
                            </m:e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TW" sz="18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18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sz="1800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nary>
                                <m:naryPr>
                                  <m:ctrlPr>
                                    <a:rPr lang="en-US" altLang="zh-TW" sz="1800" b="0" i="1" smtClean="0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zh-TW" sz="1800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altLang="zh-TW" sz="1800" b="0" i="1" smtClean="0">
                                      <a:latin typeface="Cambria Math"/>
                                    </a:rPr>
                                    <m:t>𝑡</m:t>
                                  </m:r>
                                </m:sup>
                                <m:e>
                                  <m:d>
                                    <m:dPr>
                                      <m:ctrlPr>
                                        <a:rPr lang="en-US" altLang="zh-TW" sz="18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altLang="zh-TW" sz="1800" b="0" i="1" smtClean="0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altLang="zh-TW" sz="1800" b="0" i="1" smtClean="0"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altLang="zh-TW" sz="1800" i="1"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zh-TW" sz="1800" i="1"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𝜎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zh-TW" sz="1800" i="1">
                                                      <a:latin typeface="Cambria Math"/>
                                                    </a:rPr>
                                                    <m:t>𝑃</m:t>
                                                  </m:r>
                                                </m:sub>
                                              </m:sSub>
                                              <m:d>
                                                <m:dPr>
                                                  <m:ctrlPr>
                                                    <a:rPr lang="en-US" altLang="zh-TW" sz="1800" i="1">
                                                      <a:latin typeface="Cambria Math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altLang="zh-TW" sz="1800" i="1">
                                                      <a:latin typeface="Cambria Math"/>
                                                    </a:rPr>
                                                    <m:t>𝑢</m:t>
                                                  </m:r>
                                                  <m:r>
                                                    <a:rPr lang="en-US" altLang="zh-TW" sz="1800" i="1">
                                                      <a:latin typeface="Cambria Math"/>
                                                    </a:rPr>
                                                    <m:t>,</m:t>
                                                  </m:r>
                                                  <m:r>
                                                    <a:rPr lang="en-US" altLang="zh-TW" sz="1800" i="1">
                                                      <a:latin typeface="Cambria Math"/>
                                                    </a:rPr>
                                                    <m:t>𝑇</m:t>
                                                  </m:r>
                                                </m:e>
                                              </m:d>
                                              <m:r>
                                                <a:rPr lang="en-US" altLang="zh-TW" sz="1800" i="1">
                                                  <a:latin typeface="Cambria Math"/>
                                                </a:rPr>
                                                <m:t>+</m:t>
                                              </m:r>
                                              <m:r>
                                                <a:rPr lang="en-US" altLang="zh-TW" sz="18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𝜌𝜎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altLang="zh-TW" sz="1800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altLang="zh-TW" sz="1800" b="0" i="1" smtClean="0">
                                          <a:latin typeface="Cambria Math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n-US" altLang="zh-TW" sz="1800" b="0" i="1" smtClean="0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TW" sz="18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𝜎</m:t>
                                          </m:r>
                                        </m:e>
                                        <m:sup>
                                          <m:r>
                                            <a:rPr lang="en-US" altLang="zh-TW" sz="1800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d>
                                        <m:dPr>
                                          <m:ctrlPr>
                                            <a:rPr lang="en-US" altLang="zh-TW" sz="1800" b="0" i="1" smtClean="0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TW" sz="1800" i="1">
                                              <a:latin typeface="Cambria Math"/>
                                              <a:ea typeface="Cambria Math"/>
                                            </a:rPr>
                                            <m:t>1−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altLang="zh-TW" sz="18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altLang="zh-TW" sz="18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𝜌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altLang="zh-TW" sz="18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e>
                                  </m:d>
                                </m:e>
                              </m:nary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𝑑𝑢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zh-TW" sz="1800" dirty="0" smtClean="0"/>
              </a:p>
              <a:p>
                <a:pPr>
                  <a:buNone/>
                </a:pPr>
                <a:endParaRPr lang="en-US" altLang="zh-TW" sz="1800" dirty="0" smtClean="0"/>
              </a:p>
              <a:p>
                <a:pPr>
                  <a:buNone/>
                </a:pPr>
                <a:r>
                  <a:rPr lang="en-US" altLang="zh-TW" sz="1800" dirty="0" smtClean="0"/>
                  <a:t>and we readily set:</a:t>
                </a:r>
              </a:p>
              <a:p>
                <a:pPr marL="88900" indent="-8890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1800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altLang="zh-TW" sz="1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1800" i="1">
                              <a:latin typeface="Cambria Math"/>
                            </a:rPr>
                            <m:t>𝑡</m:t>
                          </m:r>
                          <m:r>
                            <a:rPr lang="en-US" altLang="zh-TW" sz="1800" i="1">
                              <a:latin typeface="Cambria Math"/>
                            </a:rPr>
                            <m:t>,</m:t>
                          </m:r>
                          <m:r>
                            <a:rPr lang="en-US" altLang="zh-TW" sz="1800" i="1">
                              <a:latin typeface="Cambria Math"/>
                            </a:rPr>
                            <m:t>𝑇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18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sz="1800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TW" sz="1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altLang="zh-TW" sz="18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altLang="zh-TW" sz="1800" i="1">
                                  <a:latin typeface="Cambria Math"/>
                                </a:rPr>
                                <m:t>𝑇</m:t>
                              </m:r>
                            </m:e>
                          </m:d>
                        </m:num>
                        <m:den>
                          <m:r>
                            <a:rPr lang="en-US" altLang="zh-TW" sz="1800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TW" sz="1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altLang="zh-TW" sz="18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𝑒𝑥𝑝</m:t>
                      </m:r>
                      <m:d>
                        <m:dPr>
                          <m:ctrlPr>
                            <a:rPr lang="en-US" altLang="zh-TW" sz="1800" b="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1800" b="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−</m:t>
                              </m:r>
                              <m:nary>
                                <m:naryPr>
                                  <m:ctrlPr>
                                    <a:rPr lang="en-US" altLang="zh-TW" sz="1800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zh-TW" sz="1800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altLang="zh-TW" sz="1800" i="1">
                                      <a:latin typeface="Cambria Math"/>
                                    </a:rPr>
                                    <m:t>𝑡</m:t>
                                  </m:r>
                                </m:sup>
                                <m:e>
                                  <m:d>
                                    <m:dPr>
                                      <m:ctrlPr>
                                        <a:rPr lang="en-US" altLang="zh-TW" sz="18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1800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1800" i="1">
                                              <a:latin typeface="Cambria Math"/>
                                              <a:ea typeface="Cambria Math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1800" i="1">
                                              <a:latin typeface="Cambria Math"/>
                                              <a:ea typeface="Cambria Math"/>
                                            </a:rPr>
                                            <m:t>𝑃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altLang="zh-TW" sz="1800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TW" sz="1800" i="1">
                                              <a:latin typeface="Cambria Math"/>
                                              <a:ea typeface="Cambria Math"/>
                                            </a:rPr>
                                            <m:t>𝑢</m:t>
                                          </m:r>
                                          <m:r>
                                            <a:rPr lang="en-US" altLang="zh-TW" sz="1800" i="1">
                                              <a:latin typeface="Cambria Math"/>
                                              <a:ea typeface="Cambria Math"/>
                                            </a:rPr>
                                            <m:t>,</m:t>
                                          </m:r>
                                          <m:r>
                                            <a:rPr lang="en-US" altLang="zh-TW" sz="1800" i="1">
                                              <a:latin typeface="Cambria Math"/>
                                              <a:ea typeface="Cambria Math"/>
                                            </a:rPr>
                                            <m:t>𝑇</m:t>
                                          </m:r>
                                        </m:e>
                                      </m:d>
                                      <m:r>
                                        <a:rPr lang="en-US" altLang="zh-TW" sz="1800" i="1"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1800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1800" i="1">
                                              <a:latin typeface="Cambria Math"/>
                                              <a:ea typeface="Cambria Math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1800" i="1">
                                              <a:latin typeface="Cambria Math"/>
                                              <a:ea typeface="Cambria Math"/>
                                            </a:rPr>
                                            <m:t>𝑃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altLang="zh-TW" sz="1800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TW" sz="1800" i="1">
                                              <a:latin typeface="Cambria Math"/>
                                              <a:ea typeface="Cambria Math"/>
                                            </a:rPr>
                                            <m:t>𝑢</m:t>
                                          </m:r>
                                          <m:r>
                                            <a:rPr lang="en-US" altLang="zh-TW" sz="1800" i="1">
                                              <a:latin typeface="Cambria Math"/>
                                              <a:ea typeface="Cambria Math"/>
                                            </a:rPr>
                                            <m:t>,</m:t>
                                          </m:r>
                                          <m:r>
                                            <a:rPr lang="en-US" altLang="zh-TW" sz="1800" i="1">
                                              <a:latin typeface="Cambria Math"/>
                                              <a:ea typeface="Cambria Math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</m:e>
                                  </m:d>
                                  <m:sSubSup>
                                    <m:sSubSupPr>
                                      <m:ctrlPr>
                                        <a:rPr lang="en-US" altLang="zh-TW" sz="1800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sz="1800" i="1">
                                          <a:latin typeface="Cambria Math"/>
                                        </a:rPr>
                                        <m:t>𝑑𝑍</m:t>
                                      </m:r>
                                    </m:e>
                                    <m:sub>
                                      <m:r>
                                        <a:rPr lang="en-US" altLang="zh-TW" sz="1800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altLang="zh-TW" sz="1800" i="1">
                                          <a:latin typeface="Cambria Math"/>
                                        </a:rPr>
                                        <m:t>𝑇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en-US" altLang="zh-TW" sz="18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1800" i="1">
                                          <a:latin typeface="Cambria Math"/>
                                        </a:rPr>
                                        <m:t>𝑢</m:t>
                                      </m:r>
                                    </m:e>
                                  </m:d>
                                </m:e>
                              </m:nary>
                            </m:e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zh-TW" sz="18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18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sz="1800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nary>
                                <m:naryPr>
                                  <m:ctrlPr>
                                    <a:rPr lang="en-US" altLang="zh-TW" sz="1800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zh-TW" sz="1800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altLang="zh-TW" sz="1800" i="1">
                                      <a:latin typeface="Cambria Math"/>
                                    </a:rPr>
                                    <m:t>𝑡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altLang="zh-TW" sz="18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altLang="zh-TW" sz="1800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TW" sz="180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sz="18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sz="1800" i="1">
                                                  <a:latin typeface="Cambria Math"/>
                                                </a:rPr>
                                                <m:t>𝑃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en-US" altLang="zh-TW" sz="1800" i="1"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TW" sz="1800" i="1">
                                                  <a:latin typeface="Cambria Math"/>
                                                </a:rPr>
                                                <m:t>𝑢</m:t>
                                              </m:r>
                                              <m:r>
                                                <a:rPr lang="en-US" altLang="zh-TW" sz="1800" i="1">
                                                  <a:latin typeface="Cambria Math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altLang="zh-TW" sz="1800" i="1">
                                                  <a:latin typeface="Cambria Math"/>
                                                </a:rPr>
                                                <m:t>𝑇</m:t>
                                              </m:r>
                                            </m:e>
                                          </m:d>
                                          <m:r>
                                            <a:rPr lang="en-US" altLang="zh-TW" sz="1800" i="1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zh-TW" sz="180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sz="18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sz="1800" i="1">
                                                  <a:latin typeface="Cambria Math"/>
                                                </a:rPr>
                                                <m:t>𝑃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en-US" altLang="zh-TW" sz="1800" i="1"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TW" sz="1800" i="1">
                                                  <a:latin typeface="Cambria Math"/>
                                                </a:rPr>
                                                <m:t>𝑢</m:t>
                                              </m:r>
                                              <m:r>
                                                <a:rPr lang="en-US" altLang="zh-TW" sz="1800" i="1">
                                                  <a:latin typeface="Cambria Math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altLang="zh-TW" sz="1800" i="1">
                                                  <a:latin typeface="Cambria Math"/>
                                                </a:rPr>
                                                <m:t>𝑡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zh-TW" sz="18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altLang="zh-TW" sz="1800" i="1">
                                      <a:latin typeface="Cambria Math"/>
                                    </a:rPr>
                                    <m:t>𝑑𝑢</m:t>
                                  </m:r>
                                </m:e>
                              </m:nary>
                            </m:e>
                          </m:eqArr>
                        </m:e>
                      </m:d>
                    </m:oMath>
                  </m:oMathPara>
                </a14:m>
                <a:endParaRPr lang="en-US" altLang="zh-TW" sz="1800" dirty="0" smtClean="0"/>
              </a:p>
              <a:p>
                <a:pPr>
                  <a:buNone/>
                </a:pPr>
                <a:endParaRPr lang="en-US" altLang="zh-TW" sz="1800" dirty="0" smtClean="0"/>
              </a:p>
              <a:p>
                <a:pPr>
                  <a:buNone/>
                </a:pPr>
                <a:r>
                  <a:rPr lang="en-US" altLang="zh-TW" sz="1800" dirty="0" smtClean="0"/>
                  <a:t>Where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18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1800" i="1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altLang="zh-TW" sz="1800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altLang="zh-TW" sz="1800" i="1">
                            <a:latin typeface="Cambria Math"/>
                          </a:rPr>
                          <m:t>𝑇</m:t>
                        </m:r>
                      </m:sup>
                    </m:sSubSup>
                  </m:oMath>
                </a14:m>
                <a:r>
                  <a:rPr lang="en-US" altLang="zh-TW" sz="1800" dirty="0" smtClean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18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1800" i="1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altLang="zh-TW" sz="1800" b="0" i="1" smtClean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altLang="zh-TW" sz="1800" i="1">
                            <a:latin typeface="Cambria Math"/>
                          </a:rPr>
                          <m:t>𝑇</m:t>
                        </m:r>
                      </m:sup>
                    </m:sSubSup>
                  </m:oMath>
                </a14:m>
                <a:r>
                  <a:rPr lang="en-US" altLang="zh-TW" sz="1800" dirty="0" smtClean="0"/>
                  <a:t> are two uncorrelated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800" b="0" i="1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altLang="zh-TW" sz="1800" b="0" i="1" smtClean="0">
                            <a:latin typeface="Cambria Math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altLang="zh-TW" sz="1800" dirty="0" smtClean="0"/>
                  <a:t>-Brownian , defined by two following relationship: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18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1800" i="1">
                            <a:latin typeface="Cambria Math"/>
                          </a:rPr>
                          <m:t>𝑑𝑍</m:t>
                        </m:r>
                      </m:e>
                      <m:sub>
                        <m:r>
                          <a:rPr lang="en-US" altLang="zh-TW" sz="1800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altLang="zh-TW" sz="1800" i="1">
                            <a:latin typeface="Cambria Math"/>
                          </a:rPr>
                          <m:t>𝑇</m:t>
                        </m:r>
                      </m:sup>
                    </m:sSubSup>
                    <m:d>
                      <m:dPr>
                        <m:ctrlPr>
                          <a:rPr lang="en-US" altLang="zh-TW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1800" i="1">
                            <a:latin typeface="Cambria Math"/>
                          </a:rPr>
                          <m:t>𝑢</m:t>
                        </m:r>
                      </m:e>
                    </m:d>
                    <m:r>
                      <a:rPr lang="en-US" altLang="zh-TW" sz="1800" b="0" i="1" smtClean="0">
                        <a:latin typeface="Cambria Math"/>
                      </a:rPr>
                      <m:t>=</m:t>
                    </m:r>
                    <m:r>
                      <a:rPr lang="en-US" altLang="zh-TW" sz="1800" b="0" i="1" smtClean="0">
                        <a:latin typeface="Cambria Math"/>
                      </a:rPr>
                      <m:t>𝑑</m:t>
                    </m:r>
                    <m:acc>
                      <m:accPr>
                        <m:chr m:val="̂"/>
                        <m:ctrlPr>
                          <a:rPr lang="en-US" altLang="zh-TW" sz="1800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18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1800" i="1">
                                <a:latin typeface="Cambria Math"/>
                                <a:ea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altLang="zh-TW" sz="1800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en-US" altLang="zh-TW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1800" i="1">
                            <a:latin typeface="Cambria Math"/>
                          </a:rPr>
                          <m:t>𝑢</m:t>
                        </m:r>
                      </m:e>
                    </m:d>
                    <m:r>
                      <a:rPr lang="en-US" altLang="zh-TW" sz="18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TW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800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altLang="zh-TW" sz="1800" i="1">
                            <a:latin typeface="Cambria Math"/>
                          </a:rPr>
                          <m:t>𝑃</m:t>
                        </m:r>
                      </m:sub>
                    </m:sSub>
                    <m:d>
                      <m:dPr>
                        <m:ctrlPr>
                          <a:rPr lang="en-US" altLang="zh-TW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1800" i="1">
                            <a:latin typeface="Cambria Math"/>
                          </a:rPr>
                          <m:t>𝑢</m:t>
                        </m:r>
                        <m:r>
                          <a:rPr lang="en-US" altLang="zh-TW" sz="1800" i="1">
                            <a:latin typeface="Cambria Math"/>
                          </a:rPr>
                          <m:t>,</m:t>
                        </m:r>
                        <m:r>
                          <a:rPr lang="en-US" altLang="zh-TW" sz="1800" i="1">
                            <a:latin typeface="Cambria Math"/>
                          </a:rPr>
                          <m:t>𝑇</m:t>
                        </m:r>
                      </m:e>
                    </m:d>
                    <m:r>
                      <a:rPr lang="en-US" altLang="zh-TW" sz="1800" b="0" i="1" smtClean="0">
                        <a:latin typeface="Cambria Math"/>
                      </a:rPr>
                      <m:t>𝑑𝑢</m:t>
                    </m:r>
                  </m:oMath>
                </a14:m>
                <a:r>
                  <a:rPr lang="zh-TW" altLang="en-US" sz="1800" dirty="0" smtClean="0"/>
                  <a:t> </a:t>
                </a:r>
                <a:r>
                  <a:rPr lang="en-US" altLang="zh-TW" sz="1800" dirty="0" smtClean="0"/>
                  <a:t>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18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1800" i="1">
                            <a:latin typeface="Cambria Math"/>
                          </a:rPr>
                          <m:t>𝑑𝑍</m:t>
                        </m:r>
                      </m:e>
                      <m:sub>
                        <m:r>
                          <a:rPr lang="en-US" altLang="zh-TW" sz="1800" b="0" i="1" smtClean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altLang="zh-TW" sz="1800" i="1">
                            <a:latin typeface="Cambria Math"/>
                          </a:rPr>
                          <m:t>𝑇</m:t>
                        </m:r>
                      </m:sup>
                    </m:sSubSup>
                    <m:d>
                      <m:dPr>
                        <m:ctrlPr>
                          <a:rPr lang="en-US" altLang="zh-TW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1800" i="1">
                            <a:latin typeface="Cambria Math"/>
                          </a:rPr>
                          <m:t>𝑢</m:t>
                        </m:r>
                      </m:e>
                    </m:d>
                    <m:r>
                      <a:rPr lang="en-US" altLang="zh-TW" sz="1800" b="0" i="1" smtClean="0"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altLang="zh-TW" sz="1800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18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1800" b="0" i="1" smtClean="0">
                                <a:latin typeface="Cambria Math"/>
                                <a:ea typeface="Cambria Math"/>
                              </a:rPr>
                              <m:t>𝑑</m:t>
                            </m:r>
                            <m:r>
                              <a:rPr lang="en-US" altLang="zh-TW" sz="1800" i="1">
                                <a:latin typeface="Cambria Math"/>
                                <a:ea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altLang="zh-TW" sz="18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en-US" altLang="zh-TW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1800" i="1">
                            <a:latin typeface="Cambria Math"/>
                          </a:rPr>
                          <m:t>𝑢</m:t>
                        </m:r>
                      </m:e>
                    </m:d>
                  </m:oMath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0505" y="773723"/>
                <a:ext cx="8018584" cy="5570806"/>
              </a:xfrm>
              <a:blipFill rotWithShape="1">
                <a:blip r:embed="rId2"/>
                <a:stretch>
                  <a:fillRect l="-608" t="-547" b="-76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25000" lnSpcReduction="20000"/>
              </a:bodyPr>
              <a:lstStyle/>
              <a:p>
                <a:r>
                  <a:rPr lang="en-US" altLang="zh-TW" sz="7200" dirty="0" smtClean="0"/>
                  <a:t>We can obtain the forward-neutral expression of S</a:t>
                </a:r>
                <a:r>
                  <a:rPr lang="en-US" altLang="zh-TW" sz="7200" baseline="-25000" dirty="0" smtClean="0"/>
                  <a:t>t</a:t>
                </a:r>
                <a:r>
                  <a:rPr lang="en-US" altLang="zh-TW" sz="7200" dirty="0" smtClean="0"/>
                  <a:t> that is going to be used in the </a:t>
                </a:r>
                <a:r>
                  <a:rPr lang="en-US" altLang="zh-TW" sz="7200" dirty="0" err="1" smtClean="0"/>
                  <a:t>remaondaer</a:t>
                </a:r>
                <a:r>
                  <a:rPr lang="en-US" altLang="zh-TW" sz="7200" dirty="0" smtClean="0"/>
                  <a:t> of this paper.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7200" i="1">
                              <a:latin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kumimoji="1" lang="en-US" altLang="zh-TW" sz="7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7200" i="1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kumimoji="1" lang="en-US" altLang="zh-TW" sz="7200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fName>
                        <m:e>
                          <m:r>
                            <a:rPr lang="en-US" altLang="zh-TW" sz="7200" i="1"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altLang="zh-TW" sz="7200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1" lang="en-US" altLang="zh-TW" sz="7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sz="7200" i="1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kumimoji="1" lang="en-US" altLang="zh-TW" sz="7200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zh-TW" sz="7200" i="1">
                                  <a:latin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altLang="zh-TW" sz="72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7200" i="1">
                                      <a:latin typeface="Cambria Math"/>
                                    </a:rPr>
                                    <m:t>0,</m:t>
                                  </m:r>
                                  <m:r>
                                    <a:rPr lang="en-US" altLang="zh-TW" sz="7200" i="1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</m:d>
                            </m:den>
                          </m:f>
                          <m:r>
                            <a:rPr lang="en-US" altLang="zh-TW" sz="7200" b="0" i="1" smtClean="0">
                              <a:latin typeface="Cambria Math"/>
                            </a:rPr>
                            <m:t>𝑒𝑥𝑝</m:t>
                          </m:r>
                          <m:d>
                            <m:dPr>
                              <m:ctrlPr>
                                <a:rPr lang="en-US" altLang="zh-TW" sz="7200" i="1">
                                  <a:latin typeface="Cambria Math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altLang="zh-TW" sz="7200" i="1">
                                      <a:latin typeface="Cambria Math"/>
                                    </a:rPr>
                                  </m:ctrlPr>
                                </m:eqArrPr>
                                <m:e>
                                  <m:nary>
                                    <m:naryPr>
                                      <m:ctrlPr>
                                        <a:rPr lang="en-US" altLang="zh-TW" sz="7200" i="1">
                                          <a:latin typeface="Cambria Math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altLang="zh-TW" sz="7200" i="1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lang="en-US" altLang="zh-TW" sz="7200" i="1">
                                          <a:latin typeface="Cambria Math"/>
                                        </a:rPr>
                                        <m:t>𝑡</m:t>
                                      </m:r>
                                    </m:sup>
                                    <m:e>
                                      <m:d>
                                        <m:dPr>
                                          <m:ctrlPr>
                                            <a:rPr lang="en-US" altLang="zh-TW" sz="7200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TW" sz="7200" i="1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zh-TW" sz="720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sz="72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sz="7200" i="1">
                                                  <a:latin typeface="Cambria Math"/>
                                                </a:rPr>
                                                <m:t>𝑃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en-US" altLang="zh-TW" sz="7200" i="1"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TW" sz="7200" i="1">
                                                  <a:latin typeface="Cambria Math"/>
                                                </a:rPr>
                                                <m:t>𝑢</m:t>
                                              </m:r>
                                              <m:r>
                                                <a:rPr lang="en-US" altLang="zh-TW" sz="7200" i="1">
                                                  <a:latin typeface="Cambria Math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altLang="zh-TW" sz="7200" i="1">
                                                  <a:latin typeface="Cambria Math"/>
                                                </a:rPr>
                                                <m:t>𝑇</m:t>
                                              </m:r>
                                            </m:e>
                                          </m:d>
                                          <m:d>
                                            <m:dPr>
                                              <m:ctrlPr>
                                                <a:rPr lang="en-US" altLang="zh-TW" sz="7200" i="1"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altLang="zh-TW" sz="7200" i="1"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zh-TW" sz="7200" i="1"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𝜎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zh-TW" sz="7200" i="1">
                                                      <a:latin typeface="Cambria Math"/>
                                                    </a:rPr>
                                                    <m:t>𝑃</m:t>
                                                  </m:r>
                                                </m:sub>
                                              </m:sSub>
                                              <m:d>
                                                <m:dPr>
                                                  <m:ctrlPr>
                                                    <a:rPr lang="en-US" altLang="zh-TW" sz="7200" i="1">
                                                      <a:latin typeface="Cambria Math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altLang="zh-TW" sz="7200" i="1">
                                                      <a:latin typeface="Cambria Math"/>
                                                    </a:rPr>
                                                    <m:t>𝑢</m:t>
                                                  </m:r>
                                                  <m:r>
                                                    <a:rPr lang="en-US" altLang="zh-TW" sz="7200" i="1">
                                                      <a:latin typeface="Cambria Math"/>
                                                    </a:rPr>
                                                    <m:t>,</m:t>
                                                  </m:r>
                                                  <m:r>
                                                    <a:rPr lang="en-US" altLang="zh-TW" sz="7200" i="1">
                                                      <a:latin typeface="Cambria Math"/>
                                                    </a:rPr>
                                                    <m:t>𝑡</m:t>
                                                  </m:r>
                                                </m:e>
                                              </m:d>
                                              <m:r>
                                                <a:rPr lang="en-US" altLang="zh-TW" sz="7200" i="1">
                                                  <a:latin typeface="Cambria Math"/>
                                                </a:rPr>
                                                <m:t>+</m:t>
                                              </m:r>
                                              <m:r>
                                                <a:rPr lang="en-US" altLang="zh-TW" sz="72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𝜌𝜎</m:t>
                                              </m:r>
                                            </m:e>
                                          </m:d>
                                          <m:r>
                                            <a:rPr lang="en-US" altLang="zh-TW" sz="7200" i="1"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  <m:f>
                                            <m:fPr>
                                              <m:ctrlPr>
                                                <a:rPr lang="en-US" altLang="zh-TW" sz="7200" i="1">
                                                  <a:latin typeface="Cambria Math"/>
                                                </a:rPr>
                                              </m:ctrlPr>
                                            </m:fPr>
                                            <m:num>
                                              <m:sSubSup>
                                                <m:sSubSupPr>
                                                  <m:ctrlPr>
                                                    <a:rPr lang="en-US" altLang="zh-TW" sz="7200" i="1">
                                                      <a:latin typeface="Cambria Math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US" altLang="zh-TW" sz="7200" i="1"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𝜎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zh-TW" sz="7200" i="1">
                                                      <a:latin typeface="Cambria Math"/>
                                                    </a:rPr>
                                                    <m:t>𝑃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US" altLang="zh-TW" sz="7200" i="1">
                                                      <a:latin typeface="Cambria Math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bSup>
                                              <m:d>
                                                <m:dPr>
                                                  <m:ctrlPr>
                                                    <a:rPr lang="en-US" altLang="zh-TW" sz="7200" i="1">
                                                      <a:latin typeface="Cambria Math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altLang="zh-TW" sz="7200" i="1">
                                                      <a:latin typeface="Cambria Math"/>
                                                    </a:rPr>
                                                    <m:t>𝑢</m:t>
                                                  </m:r>
                                                  <m:r>
                                                    <a:rPr lang="en-US" altLang="zh-TW" sz="7200" i="1">
                                                      <a:latin typeface="Cambria Math"/>
                                                    </a:rPr>
                                                    <m:t>,</m:t>
                                                  </m:r>
                                                  <m:r>
                                                    <a:rPr lang="en-US" altLang="zh-TW" sz="7200" i="1">
                                                      <a:latin typeface="Cambria Math"/>
                                                    </a:rPr>
                                                    <m:t>𝑡</m:t>
                                                  </m:r>
                                                </m:e>
                                              </m:d>
                                              <m:r>
                                                <a:rPr lang="en-US" altLang="zh-TW" sz="7200" i="1">
                                                  <a:latin typeface="Cambria Math"/>
                                                </a:rPr>
                                                <m:t>−</m:t>
                                              </m:r>
                                              <m:sSup>
                                                <m:sSupPr>
                                                  <m:ctrlPr>
                                                    <a:rPr lang="en-US" altLang="zh-TW" sz="7200" i="1">
                                                      <a:latin typeface="Cambria Math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altLang="zh-TW" sz="7200" i="1"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𝜎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altLang="zh-TW" sz="7200" i="1">
                                                      <a:latin typeface="Cambria Math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</m:num>
                                            <m:den>
                                              <m:r>
                                                <a:rPr lang="en-US" altLang="zh-TW" sz="7200" i="1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  <m:r>
                                        <a:rPr lang="en-US" altLang="zh-TW" sz="7200" i="1">
                                          <a:latin typeface="Cambria Math"/>
                                        </a:rPr>
                                        <m:t>𝑑𝑢</m:t>
                                      </m:r>
                                    </m:e>
                                  </m:nary>
                                </m:e>
                                <m:e>
                                  <m:r>
                                    <a:rPr lang="en-US" altLang="zh-TW" sz="7200" i="1">
                                      <a:latin typeface="Cambria Math"/>
                                    </a:rPr>
                                    <m:t>+</m:t>
                                  </m:r>
                                  <m:nary>
                                    <m:naryPr>
                                      <m:ctrlPr>
                                        <a:rPr lang="zh-TW" altLang="en-US" sz="7200" i="1">
                                          <a:latin typeface="Cambria Math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altLang="zh-TW" sz="7200" i="1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lang="en-US" altLang="zh-TW" sz="7200" i="1">
                                          <a:latin typeface="Cambria Math"/>
                                        </a:rPr>
                                        <m:t>𝑡</m:t>
                                      </m:r>
                                    </m:sup>
                                    <m:e>
                                      <m:d>
                                        <m:dPr>
                                          <m:ctrlPr>
                                            <a:rPr lang="en-US" altLang="zh-TW" sz="7200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TW" sz="720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sz="72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sz="7200" i="1">
                                                  <a:latin typeface="Cambria Math"/>
                                                </a:rPr>
                                                <m:t>𝑃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en-US" altLang="zh-TW" sz="7200" i="1"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TW" sz="7200" i="1">
                                                  <a:latin typeface="Cambria Math"/>
                                                </a:rPr>
                                                <m:t>𝑢</m:t>
                                              </m:r>
                                              <m:r>
                                                <a:rPr lang="en-US" altLang="zh-TW" sz="7200" i="1">
                                                  <a:latin typeface="Cambria Math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altLang="zh-TW" sz="7200" i="1">
                                                  <a:latin typeface="Cambria Math"/>
                                                </a:rPr>
                                                <m:t>𝑡</m:t>
                                              </m:r>
                                            </m:e>
                                          </m:d>
                                          <m:r>
                                            <a:rPr lang="en-US" altLang="zh-TW" sz="7200" i="1"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  <m:r>
                                            <a:rPr lang="en-US" altLang="zh-TW" sz="7200" i="1">
                                              <a:latin typeface="Cambria Math"/>
                                              <a:ea typeface="Cambria Math"/>
                                            </a:rPr>
                                            <m:t>𝜎𝜌</m:t>
                                          </m:r>
                                        </m:e>
                                      </m:d>
                                      <m:sSubSup>
                                        <m:sSubSupPr>
                                          <m:ctrlPr>
                                            <a:rPr lang="en-US" altLang="zh-TW" sz="7200" i="1"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zh-TW" sz="7200" i="1">
                                              <a:latin typeface="Cambria Math"/>
                                            </a:rPr>
                                            <m:t>𝑑𝑍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7200" i="1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en-US" altLang="zh-TW" sz="7200" i="1">
                                              <a:latin typeface="Cambria Math"/>
                                            </a:rPr>
                                            <m:t>𝑇</m:t>
                                          </m:r>
                                        </m:sup>
                                      </m:sSubSup>
                                      <m:d>
                                        <m:dPr>
                                          <m:ctrlPr>
                                            <a:rPr lang="en-US" altLang="zh-TW" sz="7200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TW" sz="7200" i="1">
                                              <a:latin typeface="Cambria Math"/>
                                            </a:rPr>
                                            <m:t>𝑢</m:t>
                                          </m:r>
                                        </m:e>
                                      </m:d>
                                      <m:r>
                                        <a:rPr lang="en-US" altLang="zh-TW" sz="7200" i="1">
                                          <a:latin typeface="Cambria Math"/>
                                        </a:rPr>
                                        <m:t>+</m:t>
                                      </m:r>
                                      <m:nary>
                                        <m:naryPr>
                                          <m:ctrlPr>
                                            <a:rPr lang="en-US" altLang="zh-TW" sz="7200" i="1">
                                              <a:latin typeface="Cambria Math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m:rPr>
                                              <m:brk m:alnAt="23"/>
                                            </m:rPr>
                                            <a:rPr lang="en-US" altLang="zh-TW" sz="7200" i="1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sub>
                                        <m:sup>
                                          <m:r>
                                            <a:rPr lang="en-US" altLang="zh-TW" sz="7200" i="1"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</m:sup>
                                        <m:e>
                                          <m:r>
                                            <a:rPr lang="en-US" altLang="zh-TW" sz="7200" i="1">
                                              <a:latin typeface="Cambria Math"/>
                                              <a:ea typeface="Cambria Math"/>
                                            </a:rPr>
                                            <m:t>𝜎</m:t>
                                          </m:r>
                                          <m:rad>
                                            <m:radPr>
                                              <m:degHide m:val="on"/>
                                              <m:ctrlPr>
                                                <a:rPr lang="en-US" altLang="zh-TW" sz="72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radPr>
                                            <m:deg/>
                                            <m:e>
                                              <m:r>
                                                <a:rPr lang="en-US" altLang="zh-TW" sz="72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1−</m:t>
                                              </m:r>
                                              <m:sSup>
                                                <m:sSupPr>
                                                  <m:ctrlPr>
                                                    <a:rPr lang="en-US" altLang="zh-TW" sz="7200" i="1"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altLang="zh-TW" sz="7200" i="1"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𝜌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altLang="zh-TW" sz="7200" i="1"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</m:e>
                                          </m:rad>
                                          <m:sSubSup>
                                            <m:sSubSupPr>
                                              <m:ctrlPr>
                                                <a:rPr lang="en-US" altLang="zh-TW" sz="7200" i="1">
                                                  <a:latin typeface="Cambria Math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altLang="zh-TW" sz="7200" i="1">
                                                  <a:latin typeface="Cambria Math"/>
                                                </a:rPr>
                                                <m:t>𝑑𝑍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sz="7200" i="1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altLang="zh-TW" sz="7200" i="1">
                                                  <a:latin typeface="Cambria Math"/>
                                                </a:rPr>
                                                <m:t>𝑇</m:t>
                                              </m:r>
                                            </m:sup>
                                          </m:sSubSup>
                                          <m:d>
                                            <m:dPr>
                                              <m:ctrlPr>
                                                <a:rPr lang="en-US" altLang="zh-TW" sz="7200" i="1"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TW" sz="7200" i="1">
                                                  <a:latin typeface="Cambria Math"/>
                                                </a:rPr>
                                                <m:t>𝑢</m:t>
                                              </m:r>
                                            </m:e>
                                          </m:d>
                                        </m:e>
                                      </m:nary>
                                    </m:e>
                                  </m:nary>
                                </m:e>
                              </m:eqArr>
                            </m:e>
                          </m:d>
                        </m:e>
                      </m:func>
                    </m:oMath>
                  </m:oMathPara>
                </a14:m>
                <a:endParaRPr lang="en-US" altLang="zh-TW" sz="7200" dirty="0" smtClean="0"/>
              </a:p>
              <a:p>
                <a:pPr marL="0" indent="0">
                  <a:buNone/>
                </a:pPr>
                <a:r>
                  <a:rPr lang="en-US" altLang="zh-TW" sz="7200" dirty="0" smtClean="0"/>
                  <a:t>or equivalently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720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7200" i="0" smtClean="0">
                              <a:latin typeface="Cambria Math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sz="720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zh-TW" sz="7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sz="7200" i="1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kumimoji="1" lang="en-US" altLang="zh-TW" sz="7200" i="1"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sz="7200" b="0" i="1" smtClean="0">
                              <a:latin typeface="Cambria Math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altLang="zh-TW" sz="7200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sz="7200" b="0" i="0" smtClean="0">
                                  <a:latin typeface="Cambria Math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zh-TW" sz="72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TW" sz="72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kumimoji="1" lang="en-US" altLang="zh-TW" sz="72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zh-TW" sz="7200" i="1">
                                              <a:latin typeface="Cambria Math"/>
                                            </a:rPr>
                                            <m:t>𝑆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zh-TW" sz="7200" i="1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altLang="zh-TW" sz="7200" i="1">
                                          <a:latin typeface="Cambria Math"/>
                                        </a:rPr>
                                        <m:t>𝑃</m:t>
                                      </m:r>
                                      <m:d>
                                        <m:dPr>
                                          <m:ctrlPr>
                                            <a:rPr lang="en-US" altLang="zh-TW" sz="7200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TW" sz="7200" i="1">
                                              <a:latin typeface="Cambria Math"/>
                                            </a:rPr>
                                            <m:t>0,</m:t>
                                          </m:r>
                                          <m:r>
                                            <a:rPr lang="en-US" altLang="zh-TW" sz="7200" i="1">
                                              <a:latin typeface="Cambria Math"/>
                                            </a:rPr>
                                            <m:t>𝑇</m:t>
                                          </m:r>
                                        </m:e>
                                      </m:d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en-US" altLang="zh-TW" sz="7200" b="0" i="1" smtClean="0">
                              <a:latin typeface="Cambria Math"/>
                            </a:rPr>
                            <m:t>+</m:t>
                          </m:r>
                          <m:d>
                            <m:dPr>
                              <m:ctrlPr>
                                <a:rPr lang="en-US" altLang="zh-TW" sz="7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altLang="zh-TW" sz="7200" b="0" i="1" smtClean="0">
                                      <a:latin typeface="Cambria Math"/>
                                    </a:rPr>
                                  </m:ctrlPr>
                                </m:eqArrPr>
                                <m:e>
                                  <m:nary>
                                    <m:naryPr>
                                      <m:ctrlPr>
                                        <a:rPr lang="en-US" altLang="zh-TW" sz="7200" b="0" i="1" smtClean="0">
                                          <a:latin typeface="Cambria Math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altLang="zh-TW" sz="7200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lang="en-US" altLang="zh-TW" sz="7200" b="0" i="1" smtClean="0">
                                          <a:latin typeface="Cambria Math"/>
                                        </a:rPr>
                                        <m:t>𝑡</m:t>
                                      </m:r>
                                    </m:sup>
                                    <m:e>
                                      <m:d>
                                        <m:dPr>
                                          <m:ctrlPr>
                                            <a:rPr lang="en-US" altLang="zh-TW" sz="7200" b="0" i="1" smtClean="0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TW" sz="7200" b="0" i="1" smtClean="0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zh-TW" sz="720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sz="72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sz="7200" i="1">
                                                  <a:latin typeface="Cambria Math"/>
                                                </a:rPr>
                                                <m:t>𝑃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en-US" altLang="zh-TW" sz="7200" i="1"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TW" sz="7200" i="1">
                                                  <a:latin typeface="Cambria Math"/>
                                                </a:rPr>
                                                <m:t>𝑢</m:t>
                                              </m:r>
                                              <m:r>
                                                <a:rPr lang="en-US" altLang="zh-TW" sz="7200" i="1">
                                                  <a:latin typeface="Cambria Math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altLang="zh-TW" sz="7200" i="1">
                                                  <a:latin typeface="Cambria Math"/>
                                                </a:rPr>
                                                <m:t>𝑇</m:t>
                                              </m:r>
                                            </m:e>
                                          </m:d>
                                          <m:d>
                                            <m:dPr>
                                              <m:ctrlPr>
                                                <a:rPr lang="en-US" altLang="zh-TW" sz="7200" i="1" smtClean="0"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altLang="zh-TW" sz="7200" i="1"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zh-TW" sz="7200" i="1"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𝜎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zh-TW" sz="7200" i="1">
                                                      <a:latin typeface="Cambria Math"/>
                                                    </a:rPr>
                                                    <m:t>𝑃</m:t>
                                                  </m:r>
                                                </m:sub>
                                              </m:sSub>
                                              <m:d>
                                                <m:dPr>
                                                  <m:ctrlPr>
                                                    <a:rPr lang="en-US" altLang="zh-TW" sz="7200" i="1">
                                                      <a:latin typeface="Cambria Math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altLang="zh-TW" sz="7200" i="1">
                                                      <a:latin typeface="Cambria Math"/>
                                                    </a:rPr>
                                                    <m:t>𝑢</m:t>
                                                  </m:r>
                                                  <m:r>
                                                    <a:rPr lang="en-US" altLang="zh-TW" sz="7200" i="1">
                                                      <a:latin typeface="Cambria Math"/>
                                                    </a:rPr>
                                                    <m:t>,</m:t>
                                                  </m:r>
                                                  <m:r>
                                                    <a:rPr lang="en-US" altLang="zh-TW" sz="7200" b="0" i="1" smtClean="0">
                                                      <a:latin typeface="Cambria Math"/>
                                                    </a:rPr>
                                                    <m:t>𝑡</m:t>
                                                  </m:r>
                                                </m:e>
                                              </m:d>
                                              <m:r>
                                                <a:rPr lang="en-US" altLang="zh-TW" sz="7200" b="0" i="1" smtClean="0">
                                                  <a:latin typeface="Cambria Math"/>
                                                </a:rPr>
                                                <m:t>+</m:t>
                                              </m:r>
                                              <m:r>
                                                <a:rPr lang="en-US" altLang="zh-TW" sz="7200" b="0" i="1" smtClean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𝜌𝜎</m:t>
                                              </m:r>
                                            </m:e>
                                          </m:d>
                                          <m:r>
                                            <a:rPr lang="en-US" altLang="zh-TW" sz="7200" b="0" i="1" smtClean="0"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  <m:f>
                                            <m:fPr>
                                              <m:ctrlPr>
                                                <a:rPr lang="en-US" altLang="zh-TW" sz="7200" b="0" i="1" smtClean="0">
                                                  <a:latin typeface="Cambria Math"/>
                                                </a:rPr>
                                              </m:ctrlPr>
                                            </m:fPr>
                                            <m:num>
                                              <m:sSubSup>
                                                <m:sSubSupPr>
                                                  <m:ctrlPr>
                                                    <a:rPr lang="en-US" altLang="zh-TW" sz="7200" b="0" i="1" smtClean="0">
                                                      <a:latin typeface="Cambria Math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US" altLang="zh-TW" sz="7200" b="0" i="1" smtClean="0"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𝜎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zh-TW" sz="7200" b="0" i="1" smtClean="0">
                                                      <a:latin typeface="Cambria Math"/>
                                                    </a:rPr>
                                                    <m:t>𝑃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US" altLang="zh-TW" sz="7200" b="0" i="1" smtClean="0">
                                                      <a:latin typeface="Cambria Math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bSup>
                                              <m:d>
                                                <m:dPr>
                                                  <m:ctrlPr>
                                                    <a:rPr lang="en-US" altLang="zh-TW" sz="7200" b="0" i="1" smtClean="0">
                                                      <a:latin typeface="Cambria Math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altLang="zh-TW" sz="7200" b="0" i="1" smtClean="0">
                                                      <a:latin typeface="Cambria Math"/>
                                                    </a:rPr>
                                                    <m:t>𝑢</m:t>
                                                  </m:r>
                                                  <m:r>
                                                    <a:rPr lang="en-US" altLang="zh-TW" sz="7200" b="0" i="1" smtClean="0">
                                                      <a:latin typeface="Cambria Math"/>
                                                    </a:rPr>
                                                    <m:t>,</m:t>
                                                  </m:r>
                                                  <m:r>
                                                    <a:rPr lang="en-US" altLang="zh-TW" sz="7200" b="0" i="1" smtClean="0">
                                                      <a:latin typeface="Cambria Math"/>
                                                    </a:rPr>
                                                    <m:t>𝑡</m:t>
                                                  </m:r>
                                                </m:e>
                                              </m:d>
                                              <m:r>
                                                <a:rPr lang="en-US" altLang="zh-TW" sz="7200" b="0" i="1" smtClean="0">
                                                  <a:latin typeface="Cambria Math"/>
                                                </a:rPr>
                                                <m:t>−</m:t>
                                              </m:r>
                                              <m:sSup>
                                                <m:sSupPr>
                                                  <m:ctrlPr>
                                                    <a:rPr lang="en-US" altLang="zh-TW" sz="7200" b="0" i="1" smtClean="0">
                                                      <a:latin typeface="Cambria Math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altLang="zh-TW" sz="7200" b="0" i="1" smtClean="0"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𝜎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altLang="zh-TW" sz="7200" b="0" i="1" smtClean="0">
                                                      <a:latin typeface="Cambria Math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</m:num>
                                            <m:den>
                                              <m:r>
                                                <a:rPr lang="en-US" altLang="zh-TW" sz="7200" b="0" i="1" smtClean="0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  <m:r>
                                        <a:rPr lang="en-US" altLang="zh-TW" sz="7200" b="0" i="1" smtClean="0">
                                          <a:latin typeface="Cambria Math"/>
                                        </a:rPr>
                                        <m:t>𝑑𝑢</m:t>
                                      </m:r>
                                    </m:e>
                                  </m:nary>
                                </m:e>
                                <m:e>
                                  <m:r>
                                    <a:rPr lang="en-US" altLang="zh-TW" sz="7200" b="0" i="1" smtClean="0">
                                      <a:latin typeface="Cambria Math"/>
                                    </a:rPr>
                                    <m:t>+</m:t>
                                  </m:r>
                                  <m:nary>
                                    <m:naryPr>
                                      <m:ctrlPr>
                                        <a:rPr lang="zh-TW" altLang="en-US" sz="7200" i="1" smtClean="0">
                                          <a:latin typeface="Cambria Math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altLang="zh-TW" sz="7200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lang="en-US" altLang="zh-TW" sz="7200" b="0" i="1" smtClean="0">
                                          <a:latin typeface="Cambria Math"/>
                                        </a:rPr>
                                        <m:t>𝑡</m:t>
                                      </m:r>
                                    </m:sup>
                                    <m:e>
                                      <m:d>
                                        <m:dPr>
                                          <m:ctrlPr>
                                            <a:rPr lang="en-US" altLang="zh-TW" sz="7200" i="1" smtClean="0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TW" sz="720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sz="72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sz="7200" i="1">
                                                  <a:latin typeface="Cambria Math"/>
                                                </a:rPr>
                                                <m:t>𝑃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en-US" altLang="zh-TW" sz="7200" i="1"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TW" sz="7200" i="1">
                                                  <a:latin typeface="Cambria Math"/>
                                                </a:rPr>
                                                <m:t>𝑢</m:t>
                                              </m:r>
                                              <m:r>
                                                <a:rPr lang="en-US" altLang="zh-TW" sz="7200" i="1">
                                                  <a:latin typeface="Cambria Math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altLang="zh-TW" sz="7200" b="0" i="1" smtClean="0">
                                                  <a:latin typeface="Cambria Math"/>
                                                </a:rPr>
                                                <m:t>𝑡</m:t>
                                              </m:r>
                                            </m:e>
                                          </m:d>
                                          <m:r>
                                            <a:rPr lang="en-US" altLang="zh-TW" sz="7200" b="0" i="1" smtClean="0"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  <m:r>
                                            <a:rPr lang="en-US" altLang="zh-TW" sz="72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𝜎𝜌</m:t>
                                          </m:r>
                                        </m:e>
                                      </m:d>
                                      <m:sSubSup>
                                        <m:sSubSupPr>
                                          <m:ctrlPr>
                                            <a:rPr lang="en-US" altLang="zh-TW" sz="7200" i="1"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zh-TW" sz="7200" i="1">
                                              <a:latin typeface="Cambria Math"/>
                                            </a:rPr>
                                            <m:t>𝑑𝑍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7200" i="1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en-US" altLang="zh-TW" sz="7200" i="1">
                                              <a:latin typeface="Cambria Math"/>
                                            </a:rPr>
                                            <m:t>𝑇</m:t>
                                          </m:r>
                                        </m:sup>
                                      </m:sSubSup>
                                      <m:d>
                                        <m:dPr>
                                          <m:ctrlPr>
                                            <a:rPr lang="en-US" altLang="zh-TW" sz="7200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TW" sz="7200" i="1">
                                              <a:latin typeface="Cambria Math"/>
                                            </a:rPr>
                                            <m:t>𝑢</m:t>
                                          </m:r>
                                        </m:e>
                                      </m:d>
                                      <m:r>
                                        <a:rPr lang="en-US" altLang="zh-TW" sz="7200" b="0" i="1" smtClean="0">
                                          <a:latin typeface="Cambria Math"/>
                                        </a:rPr>
                                        <m:t>+</m:t>
                                      </m:r>
                                      <m:nary>
                                        <m:naryPr>
                                          <m:ctrlPr>
                                            <a:rPr lang="en-US" altLang="zh-TW" sz="7200" i="1">
                                              <a:latin typeface="Cambria Math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m:rPr>
                                              <m:brk m:alnAt="23"/>
                                            </m:rPr>
                                            <a:rPr lang="en-US" altLang="zh-TW" sz="7200" i="1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sub>
                                        <m:sup>
                                          <m:r>
                                            <a:rPr lang="en-US" altLang="zh-TW" sz="7200" i="1"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</m:sup>
                                        <m:e>
                                          <m:r>
                                            <a:rPr lang="en-US" altLang="zh-TW" sz="7200" i="1">
                                              <a:latin typeface="Cambria Math"/>
                                              <a:ea typeface="Cambria Math"/>
                                            </a:rPr>
                                            <m:t>𝜎</m:t>
                                          </m:r>
                                          <m:rad>
                                            <m:radPr>
                                              <m:degHide m:val="on"/>
                                              <m:ctrlPr>
                                                <a:rPr lang="en-US" altLang="zh-TW" sz="72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radPr>
                                            <m:deg/>
                                            <m:e>
                                              <m:r>
                                                <a:rPr lang="en-US" altLang="zh-TW" sz="72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1−</m:t>
                                              </m:r>
                                              <m:sSup>
                                                <m:sSupPr>
                                                  <m:ctrlPr>
                                                    <a:rPr lang="en-US" altLang="zh-TW" sz="7200" i="1"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altLang="zh-TW" sz="7200" i="1"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𝜌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altLang="zh-TW" sz="7200" i="1"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</m:e>
                                          </m:rad>
                                          <m:sSubSup>
                                            <m:sSubSupPr>
                                              <m:ctrlPr>
                                                <a:rPr lang="en-US" altLang="zh-TW" sz="7200" i="1">
                                                  <a:latin typeface="Cambria Math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altLang="zh-TW" sz="7200" i="1">
                                                  <a:latin typeface="Cambria Math"/>
                                                </a:rPr>
                                                <m:t>𝑑𝑍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sz="7200" i="1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altLang="zh-TW" sz="7200" i="1">
                                                  <a:latin typeface="Cambria Math"/>
                                                </a:rPr>
                                                <m:t>𝑇</m:t>
                                              </m:r>
                                            </m:sup>
                                          </m:sSubSup>
                                          <m:d>
                                            <m:dPr>
                                              <m:ctrlPr>
                                                <a:rPr lang="en-US" altLang="zh-TW" sz="7200" i="1"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TW" sz="7200" i="1">
                                                  <a:latin typeface="Cambria Math"/>
                                                </a:rPr>
                                                <m:t>𝑢</m:t>
                                              </m:r>
                                            </m:e>
                                          </m:d>
                                        </m:e>
                                      </m:nary>
                                    </m:e>
                                  </m:nary>
                                </m:e>
                              </m:eqArr>
                            </m:e>
                          </m:d>
                        </m:e>
                      </m:func>
                    </m:oMath>
                  </m:oMathPara>
                </a14:m>
                <a:endParaRPr lang="en-US" altLang="zh-TW" sz="7200" dirty="0"/>
              </a:p>
              <a:p>
                <a:r>
                  <a:rPr lang="en-US" altLang="zh-TW" sz="7200" dirty="0" smtClean="0"/>
                  <a:t>Hence, under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7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7200" b="0" i="1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altLang="zh-TW" sz="7200" b="0" i="1" smtClean="0">
                            <a:latin typeface="Cambria Math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altLang="zh-TW" sz="7200" dirty="0" smtClean="0"/>
                  <a:t>, the underlying price is lognormal,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sz="720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7200" i="0" smtClean="0">
                            <a:latin typeface="Cambria Math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altLang="zh-TW" sz="720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sz="7200" b="0" i="1" smtClean="0">
                                <a:latin typeface="Cambria Math"/>
                              </a:rPr>
                              <m:t>𝑆</m:t>
                            </m:r>
                          </m:e>
                        </m:d>
                      </m:e>
                    </m:func>
                  </m:oMath>
                </a14:m>
                <a:r>
                  <a:rPr lang="en-US" altLang="zh-TW" sz="7200" dirty="0" smtClean="0"/>
                  <a:t> is a Gaussian process. Denoting it by </a:t>
                </a:r>
                <a14:m>
                  <m:oMath xmlns:m="http://schemas.openxmlformats.org/officeDocument/2006/math">
                    <m:r>
                      <a:rPr lang="en-US" altLang="zh-TW" sz="7200" b="0" i="1" dirty="0" smtClean="0">
                        <a:latin typeface="Cambria Math"/>
                      </a:rPr>
                      <m:t>𝑙</m:t>
                    </m:r>
                  </m:oMath>
                </a14:m>
                <a:r>
                  <a:rPr lang="en-US" altLang="zh-TW" sz="7200" dirty="0" smtClean="0"/>
                  <a:t>, we can also remark that: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7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7200" b="0" i="1" smtClean="0">
                              <a:latin typeface="Cambria Math"/>
                            </a:rPr>
                            <m:t>𝑑𝑙</m:t>
                          </m:r>
                        </m:e>
                        <m:sub>
                          <m:r>
                            <a:rPr lang="en-US" altLang="zh-TW" sz="7200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altLang="zh-TW" sz="72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altLang="zh-TW" sz="72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7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72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TW" sz="7200" b="0" i="1" smtClean="0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sz="72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sz="72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sz="72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7200" b="0" i="1" smtClean="0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altLang="zh-TW" sz="72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TW" sz="72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zh-TW" sz="7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7200" b="0" i="1" smtClean="0">
                              <a:latin typeface="Cambria Math"/>
                              <a:ea typeface="Cambria Math"/>
                            </a:rPr>
                            <m:t>𝜎𝜌</m:t>
                          </m:r>
                          <m:sSub>
                            <m:sSubPr>
                              <m:ctrlPr>
                                <a:rPr lang="en-US" altLang="zh-TW" sz="72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7200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TW" sz="7200" i="1"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72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7200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  <m:r>
                                <a:rPr lang="en-US" altLang="zh-TW" sz="7200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altLang="zh-TW" sz="7200" i="1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e>
                          </m:d>
                        </m:e>
                      </m:d>
                      <m:r>
                        <a:rPr lang="en-US" altLang="zh-TW" sz="7200" b="0" i="1" smtClean="0">
                          <a:latin typeface="Cambria Math"/>
                        </a:rPr>
                        <m:t>𝑑𝑡</m:t>
                      </m:r>
                      <m:r>
                        <a:rPr lang="en-US" altLang="zh-TW" sz="7200" b="0" i="1" smtClean="0">
                          <a:latin typeface="Cambria Math"/>
                        </a:rPr>
                        <m:t>+</m:t>
                      </m:r>
                      <m:r>
                        <a:rPr lang="en-US" altLang="zh-TW" sz="7200" b="0" i="1" smtClean="0">
                          <a:latin typeface="Cambria Math"/>
                          <a:ea typeface="Cambria Math"/>
                        </a:rPr>
                        <m:t>𝜎𝜌</m:t>
                      </m:r>
                      <m:sSubSup>
                        <m:sSubSupPr>
                          <m:ctrlPr>
                            <a:rPr lang="en-US" altLang="zh-TW" sz="72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zh-TW" sz="7200" i="1">
                              <a:latin typeface="Cambria Math"/>
                            </a:rPr>
                            <m:t>𝑑𝑍</m:t>
                          </m:r>
                        </m:e>
                        <m:sub>
                          <m:r>
                            <a:rPr lang="en-US" altLang="zh-TW" sz="7200" i="1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7200" i="1">
                              <a:latin typeface="Cambria Math"/>
                            </a:rPr>
                            <m:t>𝑇</m:t>
                          </m:r>
                        </m:sup>
                      </m:sSubSup>
                      <m:d>
                        <m:dPr>
                          <m:ctrlPr>
                            <a:rPr lang="en-US" altLang="zh-TW" sz="7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72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sz="7200" b="0" i="1" smtClean="0">
                          <a:latin typeface="Cambria Math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altLang="zh-TW" sz="7200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altLang="zh-TW" sz="7200" i="1">
                              <a:latin typeface="Cambria Math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altLang="zh-TW" sz="72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sz="7200" i="1"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n-US" altLang="zh-TW" sz="72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sSubSup>
                        <m:sSubSupPr>
                          <m:ctrlPr>
                            <a:rPr lang="en-US" altLang="zh-TW" sz="72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zh-TW" sz="7200" i="1">
                              <a:latin typeface="Cambria Math"/>
                            </a:rPr>
                            <m:t>𝑑𝑍</m:t>
                          </m:r>
                        </m:e>
                        <m:sub>
                          <m:r>
                            <a:rPr lang="en-US" altLang="zh-TW" sz="7200" b="0" i="1" smtClean="0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altLang="zh-TW" sz="7200" i="1">
                              <a:latin typeface="Cambria Math"/>
                            </a:rPr>
                            <m:t>𝑇</m:t>
                          </m:r>
                        </m:sup>
                      </m:sSubSup>
                      <m:d>
                        <m:dPr>
                          <m:ctrlPr>
                            <a:rPr lang="en-US" altLang="zh-TW" sz="7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72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altLang="zh-TW" sz="7200" dirty="0" smtClean="0"/>
              </a:p>
              <a:p>
                <a:pPr marL="0" indent="0">
                  <a:buNone/>
                </a:pPr>
                <a:r>
                  <a:rPr lang="en-US" altLang="zh-TW" baseline="-25000" dirty="0" smtClean="0"/>
                  <a:t>   </a:t>
                </a:r>
                <a:endParaRPr lang="zh-TW" altLang="en-US" baseline="-250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75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Semi-Closed Form formulas</a:t>
            </a:r>
            <a:endParaRPr kumimoji="1"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86540"/>
                <a:ext cx="8229600" cy="5144469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kumimoji="1" lang="en-US" altLang="zh-TW" sz="2600" dirty="0" smtClean="0"/>
                  <a:t>Pricing down call options</a:t>
                </a:r>
              </a:p>
              <a:p>
                <a:pPr lvl="1"/>
                <a:r>
                  <a:rPr lang="en-US" altLang="zh-TW" sz="2600" dirty="0"/>
                  <a:t>Let us denote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600" i="1">
                            <a:latin typeface="Cambria Math"/>
                          </a:rPr>
                        </m:ctrlPr>
                      </m:sSupPr>
                      <m:e>
                        <m:r>
                          <a:rPr lang="zh-TW" altLang="en-US" sz="2600" i="1">
                            <a:latin typeface="Cambria Math"/>
                          </a:rPr>
                          <m:t>𝛾</m:t>
                        </m:r>
                      </m:e>
                      <m:sup>
                        <m:r>
                          <a:rPr lang="en-US" altLang="zh-TW" sz="2600" i="1"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altLang="zh-TW" sz="2600" dirty="0"/>
                  <a:t>the first passage time.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6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60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sz="2600" i="1">
                                <a:latin typeface="Cambria Math"/>
                              </a:rPr>
                              <m:t>𝑚𝑖𝑛</m:t>
                            </m:r>
                          </m:sub>
                        </m:sSub>
                        <m:r>
                          <a:rPr lang="en-US" altLang="zh-TW" sz="2600" i="1">
                            <a:latin typeface="Cambria Math"/>
                            <a:ea typeface="Cambria Math"/>
                          </a:rPr>
                          <m:t>&lt;</m:t>
                        </m:r>
                        <m:r>
                          <a:rPr lang="en-US" altLang="zh-TW" sz="2600" i="1">
                            <a:latin typeface="Cambria Math"/>
                            <a:ea typeface="Cambria Math"/>
                          </a:rPr>
                          <m:t>𝐻</m:t>
                        </m:r>
                      </m:e>
                    </m:d>
                    <m:r>
                      <a:rPr lang="en-US" altLang="zh-TW" sz="2600" i="1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TW" sz="26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600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zh-TW" altLang="en-US" sz="2600" i="1">
                                <a:latin typeface="Cambria Math"/>
                                <a:ea typeface="Cambria Math"/>
                              </a:rPr>
                              <m:t>𝛾</m:t>
                            </m:r>
                          </m:e>
                          <m:sup>
                            <m:r>
                              <a:rPr lang="en-US" altLang="zh-TW" sz="2600" i="1">
                                <a:latin typeface="Cambria Math"/>
                                <a:ea typeface="Cambria Math"/>
                              </a:rPr>
                              <m:t>𝑑</m:t>
                            </m:r>
                          </m:sup>
                        </m:sSup>
                        <m:r>
                          <a:rPr lang="en-US" altLang="zh-TW" sz="2600" i="1">
                            <a:latin typeface="Cambria Math"/>
                            <a:ea typeface="Cambria Math"/>
                          </a:rPr>
                          <m:t>≤</m:t>
                        </m:r>
                        <m:r>
                          <a:rPr lang="en-US" altLang="zh-TW" sz="2600" i="1"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altLang="zh-TW" sz="2600" dirty="0"/>
                  <a:t>.</a:t>
                </a:r>
                <a:endParaRPr lang="en-US" altLang="zh-TW" sz="2600" dirty="0" smtClean="0"/>
              </a:p>
              <a:p>
                <a:pPr marL="442913" indent="544513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TW" sz="30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kumimoji="1" lang="en-US" altLang="zh-TW" sz="3000" b="0" i="1" smtClean="0">
                              <a:latin typeface="Cambria Math"/>
                            </a:rPr>
                            <m:t>𝐶</m:t>
                          </m:r>
                        </m:e>
                        <m:sup>
                          <m:r>
                            <a:rPr kumimoji="1" lang="en-US" altLang="zh-TW" sz="3000" b="0" i="1" smtClean="0">
                              <a:latin typeface="Cambria Math"/>
                            </a:rPr>
                            <m:t>𝑑𝑖</m:t>
                          </m:r>
                        </m:sup>
                      </m:sSup>
                      <m:r>
                        <a:rPr kumimoji="1" lang="en-US" altLang="zh-TW" sz="3000" b="0" i="1" smtClean="0">
                          <a:latin typeface="Cambria Math"/>
                        </a:rPr>
                        <m:t>=</m:t>
                      </m:r>
                      <m:r>
                        <a:rPr kumimoji="1" lang="en-US" altLang="zh-TW" sz="30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kumimoji="1" lang="en-US" altLang="zh-TW" sz="3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kumimoji="1" lang="en-US" altLang="zh-TW" sz="3000" b="0" i="1" smtClean="0">
                              <a:latin typeface="Cambria Math"/>
                            </a:rPr>
                            <m:t>0,</m:t>
                          </m:r>
                          <m:r>
                            <a:rPr kumimoji="1" lang="en-US" altLang="zh-TW" sz="3000" b="0" i="1" smtClean="0">
                              <a:latin typeface="Cambria Math"/>
                            </a:rPr>
                            <m:t>𝑇</m:t>
                          </m:r>
                        </m:e>
                      </m:d>
                      <m:sSub>
                        <m:sSubPr>
                          <m:ctrlPr>
                            <a:rPr kumimoji="1" lang="en-US" altLang="zh-TW" sz="3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zh-TW" sz="30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sSub>
                            <m:sSubPr>
                              <m:ctrlPr>
                                <a:rPr kumimoji="1" lang="en-US" altLang="zh-TW" sz="3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3000" b="0" i="1" smtClean="0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kumimoji="1" lang="en-US" altLang="zh-TW" sz="3000" b="0" i="1" smtClean="0">
                                  <a:latin typeface="Cambria Math"/>
                                </a:rPr>
                                <m:t>𝑇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kumimoji="1" lang="en-US" altLang="zh-TW" sz="30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1" lang="en-US" altLang="zh-TW" sz="3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1" lang="en-US" altLang="zh-TW" sz="30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en-US" altLang="zh-TW" sz="3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TW" sz="3000" b="0" i="1" smtClean="0">
                                          <a:latin typeface="Cambria Math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kumimoji="1" lang="en-US" altLang="zh-TW" sz="3000" i="1">
                                          <a:latin typeface="Cambria Math"/>
                                        </a:rPr>
                                        <m:t>𝑇</m:t>
                                      </m:r>
                                    </m:sub>
                                  </m:sSub>
                                  <m:r>
                                    <a:rPr kumimoji="1" lang="en-US" altLang="zh-TW" sz="3000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kumimoji="1" lang="en-US" altLang="zh-TW" sz="3000" b="0" i="1" smtClean="0"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</m:d>
                            </m:e>
                            <m:sup>
                              <m:r>
                                <a:rPr kumimoji="1" lang="en-US" altLang="zh-TW" sz="3000" b="0" i="1" smtClean="0"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  <m:sSub>
                            <m:sSubPr>
                              <m:ctrlPr>
                                <a:rPr kumimoji="1" lang="en-US" altLang="zh-TW" sz="3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3000" i="1">
                                  <a:latin typeface="Cambria Math"/>
                                </a:rPr>
                                <m:t>𝕀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kumimoji="1" lang="en-US" altLang="zh-TW" sz="30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sz="3000" b="0" i="1" smtClean="0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kumimoji="1" lang="en-US" altLang="zh-TW" sz="3000" b="0" i="1" smtClean="0">
                                      <a:latin typeface="Cambria Math"/>
                                    </a:rPr>
                                    <m:t>𝑚𝑖𝑛</m:t>
                                  </m:r>
                                </m:sub>
                              </m:sSub>
                              <m:r>
                                <a:rPr kumimoji="1" lang="en-US" altLang="zh-TW" sz="3000" i="1">
                                  <a:latin typeface="Cambria Math"/>
                                  <a:ea typeface="Cambria Math"/>
                                </a:rPr>
                                <m:t>&lt;</m:t>
                              </m:r>
                              <m:r>
                                <a:rPr kumimoji="1" lang="en-US" altLang="zh-TW" sz="3000" b="0" i="1" smtClean="0">
                                  <a:latin typeface="Cambria Math"/>
                                  <a:ea typeface="Cambria Math"/>
                                </a:rPr>
                                <m:t>𝐻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1" lang="en-US" altLang="zh-TW" sz="3000" dirty="0" smtClean="0"/>
              </a:p>
              <a:p>
                <a:pPr marL="88900" lvl="1" indent="-14288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TW" sz="260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zh-TW" sz="26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kumimoji="1" lang="en-US" altLang="zh-TW" sz="2600" i="1">
                                  <a:latin typeface="Cambria Math"/>
                                </a:rPr>
                                <m:t>𝐶</m:t>
                              </m:r>
                            </m:e>
                            <m:sup>
                              <m:r>
                                <a:rPr kumimoji="1" lang="en-US" altLang="zh-TW" sz="2600" i="1">
                                  <a:latin typeface="Cambria Math"/>
                                </a:rPr>
                                <m:t>𝑑𝑖</m:t>
                              </m:r>
                            </m:sup>
                          </m:sSup>
                        </m:num>
                        <m:den>
                          <m:r>
                            <a:rPr kumimoji="1" lang="en-US" altLang="zh-TW" sz="2600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kumimoji="1" lang="en-US" altLang="zh-TW" sz="26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kumimoji="1" lang="en-US" altLang="zh-TW" sz="2600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kumimoji="1" lang="en-US" altLang="zh-TW" sz="2600" i="1">
                                  <a:latin typeface="Cambria Math"/>
                                </a:rPr>
                                <m:t>,</m:t>
                              </m:r>
                              <m:r>
                                <a:rPr kumimoji="1" lang="en-US" altLang="zh-TW" sz="2600" i="1">
                                  <a:latin typeface="Cambria Math"/>
                                </a:rPr>
                                <m:t>𝑇</m:t>
                              </m:r>
                            </m:e>
                          </m:d>
                        </m:den>
                      </m:f>
                      <m:r>
                        <a:rPr kumimoji="1" lang="en-US" altLang="zh-TW" sz="26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kumimoji="1" lang="en-US" altLang="zh-TW" sz="2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zh-TW" sz="2600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sSub>
                            <m:sSubPr>
                              <m:ctrlPr>
                                <a:rPr kumimoji="1" lang="en-US" altLang="zh-TW" sz="2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2600" i="1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kumimoji="1" lang="en-US" altLang="zh-TW" sz="2600" i="1">
                                  <a:latin typeface="Cambria Math"/>
                                </a:rPr>
                                <m:t>𝑇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kumimoji="1" lang="en-US" altLang="zh-TW" sz="260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TW" sz="2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2600" i="1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kumimoji="1" lang="en-US" altLang="zh-TW" sz="2600" i="1">
                                  <a:latin typeface="Cambria Math"/>
                                </a:rPr>
                                <m:t>𝑇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zh-TW" sz="26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600" i="1">
                                  <a:latin typeface="Cambria Math"/>
                                </a:rPr>
                                <m:t>𝕀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kumimoji="1" lang="en-US" altLang="zh-TW" sz="2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sz="2600" i="1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kumimoji="1" lang="en-US" altLang="zh-TW" sz="2600" i="1">
                                      <a:latin typeface="Cambria Math"/>
                                    </a:rPr>
                                    <m:t>𝑇</m:t>
                                  </m:r>
                                </m:sub>
                              </m:sSub>
                              <m:r>
                                <a:rPr kumimoji="1" lang="en-US" altLang="zh-TW" sz="2600" b="0" i="1" smtClean="0">
                                  <a:latin typeface="Cambria Math"/>
                                </a:rPr>
                                <m:t>&gt;</m:t>
                              </m:r>
                              <m:r>
                                <a:rPr kumimoji="1" lang="en-US" altLang="zh-TW" sz="2600" b="0" i="1" smtClean="0">
                                  <a:latin typeface="Cambria Math"/>
                                </a:rPr>
                                <m:t>𝐾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zh-TW" sz="26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600" i="1">
                                  <a:latin typeface="Cambria Math"/>
                                </a:rPr>
                                <m:t>𝕀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kumimoji="1" lang="en-US" altLang="zh-TW" sz="2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sz="2600" i="1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kumimoji="1" lang="en-US" altLang="zh-TW" sz="2600" i="1">
                                      <a:latin typeface="Cambria Math"/>
                                    </a:rPr>
                                    <m:t>𝑚𝑖𝑛</m:t>
                                  </m:r>
                                </m:sub>
                              </m:sSub>
                              <m:r>
                                <a:rPr kumimoji="1" lang="en-US" altLang="zh-TW" sz="2600" i="1">
                                  <a:latin typeface="Cambria Math"/>
                                  <a:ea typeface="Cambria Math"/>
                                </a:rPr>
                                <m:t>&lt;</m:t>
                              </m:r>
                              <m:r>
                                <a:rPr kumimoji="1" lang="en-US" altLang="zh-TW" sz="2600" i="1">
                                  <a:latin typeface="Cambria Math"/>
                                  <a:ea typeface="Cambria Math"/>
                                </a:rPr>
                                <m:t>𝐻</m:t>
                              </m:r>
                            </m:sub>
                          </m:sSub>
                          <m:r>
                            <a:rPr kumimoji="1" lang="en-US" altLang="zh-TW" sz="2600" b="0" i="1" smtClean="0">
                              <a:latin typeface="Cambria Math"/>
                            </a:rPr>
                            <m:t>−</m:t>
                          </m:r>
                          <m:r>
                            <a:rPr kumimoji="1" lang="en-US" altLang="zh-TW" sz="2600" b="0" i="1" smtClean="0">
                              <a:latin typeface="Cambria Math"/>
                            </a:rPr>
                            <m:t>𝐾</m:t>
                          </m:r>
                          <m:sSub>
                            <m:sSubPr>
                              <m:ctrlPr>
                                <a:rPr kumimoji="1" lang="en-US" altLang="zh-TW" sz="2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600" i="1">
                                  <a:latin typeface="Cambria Math"/>
                                </a:rPr>
                                <m:t>𝕀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kumimoji="1" lang="en-US" altLang="zh-TW" sz="2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sz="2600" i="1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kumimoji="1" lang="en-US" altLang="zh-TW" sz="2600" i="1">
                                      <a:latin typeface="Cambria Math"/>
                                    </a:rPr>
                                    <m:t>𝑇</m:t>
                                  </m:r>
                                </m:sub>
                              </m:sSub>
                              <m:r>
                                <a:rPr kumimoji="1" lang="en-US" altLang="zh-TW" sz="2600" b="0" i="1" smtClean="0">
                                  <a:latin typeface="Cambria Math"/>
                                </a:rPr>
                                <m:t>&gt;</m:t>
                              </m:r>
                              <m:r>
                                <a:rPr kumimoji="1" lang="en-US" altLang="zh-TW" sz="2600" b="0" i="1" smtClean="0">
                                  <a:latin typeface="Cambria Math"/>
                                </a:rPr>
                                <m:t>𝐾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zh-TW" sz="2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600" i="1">
                                  <a:latin typeface="Cambria Math"/>
                                </a:rPr>
                                <m:t>𝕀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kumimoji="1" lang="en-US" altLang="zh-TW" sz="2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sz="2600" i="1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kumimoji="1" lang="en-US" altLang="zh-TW" sz="2600" i="1">
                                      <a:latin typeface="Cambria Math"/>
                                    </a:rPr>
                                    <m:t>𝑚𝑖𝑛</m:t>
                                  </m:r>
                                </m:sub>
                              </m:sSub>
                              <m:r>
                                <a:rPr kumimoji="1" lang="en-US" altLang="zh-TW" sz="2600" i="1">
                                  <a:latin typeface="Cambria Math"/>
                                  <a:ea typeface="Cambria Math"/>
                                </a:rPr>
                                <m:t>&lt;</m:t>
                              </m:r>
                              <m:r>
                                <a:rPr kumimoji="1" lang="en-US" altLang="zh-TW" sz="2600" i="1">
                                  <a:latin typeface="Cambria Math"/>
                                  <a:ea typeface="Cambria Math"/>
                                </a:rPr>
                                <m:t>𝐻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1" lang="en-US" altLang="zh-TW" sz="2600" dirty="0" smtClean="0"/>
              </a:p>
              <a:p>
                <a:pPr marL="265113" lvl="1" indent="192088">
                  <a:buNone/>
                </a:pPr>
                <a:r>
                  <a:rPr kumimoji="1" lang="en-US" altLang="zh-TW" sz="2600" dirty="0"/>
                  <a:t> </a:t>
                </a:r>
                <a:r>
                  <a:rPr kumimoji="1" lang="en-US" altLang="zh-TW" sz="2600" dirty="0" smtClean="0"/>
                  <a:t>                     </a:t>
                </a:r>
                <a14:m>
                  <m:oMath xmlns:m="http://schemas.openxmlformats.org/officeDocument/2006/math">
                    <m:r>
                      <a:rPr kumimoji="1" lang="en-US" altLang="zh-TW" sz="2600" b="0" i="0" smtClean="0">
                        <a:latin typeface="Cambria Math"/>
                      </a:rPr>
                      <m:t>            </m:t>
                    </m:r>
                    <m:r>
                      <a:rPr kumimoji="1" lang="en-US" altLang="zh-TW" sz="26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kumimoji="1" lang="en-US" altLang="zh-TW" sz="2600" i="1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zh-TW" sz="2600" i="1">
                            <a:latin typeface="Cambria Math"/>
                          </a:rPr>
                          <m:t>𝐸</m:t>
                        </m:r>
                      </m:e>
                      <m:sub>
                        <m:sSub>
                          <m:sSubPr>
                            <m:ctrlPr>
                              <a:rPr kumimoji="1" lang="en-US" altLang="zh-TW" sz="2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zh-TW" sz="2600" i="1"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kumimoji="1" lang="en-US" altLang="zh-TW" sz="2600" i="1">
                                <a:latin typeface="Cambria Math"/>
                              </a:rPr>
                              <m:t>𝑇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kumimoji="1" lang="en-US" altLang="zh-TW" sz="260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TW" sz="2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zh-TW" sz="260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kumimoji="1" lang="en-US" altLang="zh-TW" sz="2600" i="1">
                                <a:latin typeface="Cambria Math"/>
                              </a:rPr>
                              <m:t>𝑇</m:t>
                            </m:r>
                          </m:sub>
                        </m:sSub>
                        <m:sSub>
                          <m:sSubPr>
                            <m:ctrlPr>
                              <a:rPr kumimoji="1" lang="en-US" altLang="zh-TW" sz="2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 sz="2600" i="1">
                                <a:latin typeface="Cambria Math"/>
                              </a:rPr>
                              <m:t>𝕀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1" lang="en-US" altLang="zh-TW" sz="26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TW" sz="2600" i="1">
                                    <a:latin typeface="Cambria Math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kumimoji="1" lang="en-US" altLang="zh-TW" sz="2600" i="1">
                                    <a:latin typeface="Cambria Math"/>
                                  </a:rPr>
                                  <m:t>𝑇</m:t>
                                </m:r>
                              </m:sub>
                            </m:sSub>
                            <m:r>
                              <a:rPr kumimoji="1" lang="en-US" altLang="zh-TW" sz="2600" b="0" i="1" smtClean="0">
                                <a:latin typeface="Cambria Math"/>
                              </a:rPr>
                              <m:t>&gt;</m:t>
                            </m:r>
                            <m:r>
                              <a:rPr kumimoji="1" lang="en-US" altLang="zh-TW" sz="2600" b="0" i="1" smtClean="0">
                                <a:latin typeface="Cambria Math"/>
                              </a:rPr>
                              <m:t>𝐾</m:t>
                            </m:r>
                          </m:sub>
                        </m:sSub>
                        <m:sSub>
                          <m:sSubPr>
                            <m:ctrlPr>
                              <a:rPr kumimoji="1" lang="en-US" altLang="zh-TW" sz="2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 sz="2600" i="1">
                                <a:latin typeface="Cambria Math"/>
                              </a:rPr>
                              <m:t>𝕀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1" lang="en-US" altLang="zh-TW" sz="26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TW" sz="2600" i="1">
                                    <a:latin typeface="Cambria Math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kumimoji="1" lang="en-US" altLang="zh-TW" sz="2600" i="1">
                                    <a:latin typeface="Cambria Math"/>
                                  </a:rPr>
                                  <m:t>𝑚𝑖𝑛</m:t>
                                </m:r>
                              </m:sub>
                            </m:sSub>
                            <m:r>
                              <a:rPr kumimoji="1" lang="en-US" altLang="zh-TW" sz="2600" i="1">
                                <a:latin typeface="Cambria Math"/>
                                <a:ea typeface="Cambria Math"/>
                              </a:rPr>
                              <m:t>&lt;</m:t>
                            </m:r>
                            <m:r>
                              <a:rPr kumimoji="1" lang="en-US" altLang="zh-TW" sz="2600" i="1">
                                <a:latin typeface="Cambria Math"/>
                                <a:ea typeface="Cambria Math"/>
                              </a:rPr>
                              <m:t>𝐻</m:t>
                            </m:r>
                          </m:sub>
                        </m:sSub>
                      </m:e>
                    </m:d>
                    <m:r>
                      <a:rPr kumimoji="1" lang="en-US" altLang="zh-TW" sz="2600" b="0" i="1" smtClean="0">
                        <a:latin typeface="Cambria Math"/>
                      </a:rPr>
                      <m:t>−</m:t>
                    </m:r>
                    <m:r>
                      <a:rPr kumimoji="1" lang="en-US" altLang="zh-TW" sz="2600" b="0" i="1" smtClean="0">
                        <a:latin typeface="Cambria Math"/>
                      </a:rPr>
                      <m:t>𝐾</m:t>
                    </m:r>
                    <m:sSub>
                      <m:sSubPr>
                        <m:ctrlPr>
                          <a:rPr kumimoji="1" lang="en-US" altLang="zh-TW" sz="2600" i="1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zh-TW" sz="2600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kumimoji="1" lang="en-US" altLang="zh-TW" sz="2600" i="1">
                            <a:latin typeface="Cambria Math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kumimoji="1" lang="en-US" altLang="zh-TW" sz="260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TW" sz="2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zh-TW" sz="260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kumimoji="1" lang="en-US" altLang="zh-TW" sz="2600" i="1">
                                <a:latin typeface="Cambria Math"/>
                              </a:rPr>
                              <m:t>𝑇</m:t>
                            </m:r>
                          </m:sub>
                        </m:sSub>
                        <m:r>
                          <a:rPr kumimoji="1" lang="en-US" altLang="zh-TW" sz="2600" b="0" i="1" smtClean="0">
                            <a:latin typeface="Cambria Math"/>
                          </a:rPr>
                          <m:t>&gt;</m:t>
                        </m:r>
                        <m:r>
                          <a:rPr kumimoji="1" lang="en-US" altLang="zh-TW" sz="2600" b="0" i="1" smtClean="0">
                            <a:latin typeface="Cambria Math"/>
                          </a:rPr>
                          <m:t>𝐾</m:t>
                        </m:r>
                        <m:r>
                          <a:rPr kumimoji="1" lang="en-US" altLang="zh-TW" sz="2600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zh-TW" sz="2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zh-TW" sz="260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kumimoji="1" lang="en-US" altLang="zh-TW" sz="2600" i="1">
                                <a:latin typeface="Cambria Math"/>
                              </a:rPr>
                              <m:t>𝑚𝑖𝑛</m:t>
                            </m:r>
                          </m:sub>
                        </m:sSub>
                        <m:r>
                          <a:rPr kumimoji="1" lang="en-US" altLang="zh-TW" sz="2600" i="1">
                            <a:latin typeface="Cambria Math"/>
                            <a:ea typeface="Cambria Math"/>
                          </a:rPr>
                          <m:t>&lt;</m:t>
                        </m:r>
                        <m:r>
                          <a:rPr kumimoji="1" lang="en-US" altLang="zh-TW" sz="2600" i="1">
                            <a:latin typeface="Cambria Math"/>
                            <a:ea typeface="Cambria Math"/>
                          </a:rPr>
                          <m:t>𝐻</m:t>
                        </m:r>
                      </m:e>
                    </m:d>
                  </m:oMath>
                </a14:m>
                <a:endParaRPr kumimoji="1" lang="en-US" altLang="zh-TW" sz="2600" dirty="0" smtClean="0"/>
              </a:p>
              <a:p>
                <a:pPr marL="88900" indent="-8890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TW" sz="26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zh-TW" sz="26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kumimoji="1" lang="en-US" altLang="zh-TW" sz="2600" i="1">
                                  <a:latin typeface="Cambria Math"/>
                                </a:rPr>
                                <m:t>𝐶</m:t>
                              </m:r>
                            </m:e>
                            <m:sup>
                              <m:r>
                                <a:rPr kumimoji="1" lang="en-US" altLang="zh-TW" sz="2600" i="1">
                                  <a:latin typeface="Cambria Math"/>
                                </a:rPr>
                                <m:t>𝑑𝑖</m:t>
                              </m:r>
                            </m:sup>
                          </m:sSup>
                        </m:num>
                        <m:den>
                          <m:r>
                            <a:rPr kumimoji="1" lang="en-US" altLang="zh-TW" sz="2600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kumimoji="1" lang="en-US" altLang="zh-TW" sz="26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kumimoji="1" lang="en-US" altLang="zh-TW" sz="2600" b="0" i="1" smtClean="0">
                                  <a:latin typeface="Cambria Math"/>
                                </a:rPr>
                                <m:t>0</m:t>
                              </m:r>
                              <m:r>
                                <a:rPr kumimoji="1" lang="en-US" altLang="zh-TW" sz="2600" i="1">
                                  <a:latin typeface="Cambria Math"/>
                                </a:rPr>
                                <m:t>,</m:t>
                              </m:r>
                              <m:r>
                                <a:rPr kumimoji="1" lang="en-US" altLang="zh-TW" sz="2600" i="1">
                                  <a:latin typeface="Cambria Math"/>
                                </a:rPr>
                                <m:t>𝑇</m:t>
                              </m:r>
                            </m:e>
                          </m:d>
                        </m:den>
                      </m:f>
                      <m:r>
                        <a:rPr kumimoji="1" lang="en-US" altLang="zh-TW" sz="2600" b="0" i="1" smtClean="0">
                          <a:latin typeface="Cambria Math"/>
                        </a:rPr>
                        <m:t>=</m:t>
                      </m:r>
                      <m:r>
                        <a:rPr kumimoji="1" lang="en-US" altLang="zh-TW" sz="2600" b="0" i="1" smtClean="0">
                          <a:latin typeface="Cambria Math"/>
                        </a:rPr>
                        <m:t>𝐶</m:t>
                      </m:r>
                      <m:r>
                        <a:rPr kumimoji="1" lang="en-US" altLang="zh-TW" sz="2600" b="0" i="1" smtClean="0">
                          <a:latin typeface="Cambria Math"/>
                        </a:rPr>
                        <m:t>−</m:t>
                      </m:r>
                      <m:r>
                        <a:rPr kumimoji="1" lang="en-US" altLang="zh-TW" sz="2600" b="0" i="1" smtClean="0">
                          <a:latin typeface="Cambria Math"/>
                        </a:rPr>
                        <m:t>𝐾𝐷</m:t>
                      </m:r>
                    </m:oMath>
                  </m:oMathPara>
                </a14:m>
                <a:endParaRPr kumimoji="1" lang="en-US" altLang="zh-TW" sz="2600" dirty="0" smtClean="0"/>
              </a:p>
              <a:p>
                <a:pPr marL="811213" indent="-811213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zh-TW" sz="2600" b="0" i="1" smtClean="0">
                          <a:latin typeface="Cambria Math"/>
                        </a:rPr>
                        <m:t>𝐶</m:t>
                      </m:r>
                      <m:r>
                        <a:rPr kumimoji="1" lang="en-US" altLang="zh-TW" sz="26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kumimoji="1" lang="en-US" altLang="zh-TW" sz="2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zh-TW" sz="26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sSub>
                            <m:sSubPr>
                              <m:ctrlPr>
                                <a:rPr kumimoji="1" lang="en-US" altLang="zh-TW" sz="2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2600" b="0" i="1" smtClean="0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kumimoji="1" lang="en-US" altLang="zh-TW" sz="2600" i="1">
                                  <a:latin typeface="Cambria Math"/>
                                </a:rPr>
                                <m:t>𝑇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kumimoji="1" lang="en-US" altLang="zh-TW" sz="26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TW" sz="2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2600" i="1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kumimoji="1" lang="en-US" altLang="zh-TW" sz="2600" i="1">
                                  <a:latin typeface="Cambria Math"/>
                                </a:rPr>
                                <m:t>𝑇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zh-TW" sz="26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600" i="1">
                                  <a:latin typeface="Cambria Math"/>
                                </a:rPr>
                                <m:t>𝕀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kumimoji="1" lang="en-US" altLang="zh-TW" sz="2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sz="2600" i="1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kumimoji="1" lang="en-US" altLang="zh-TW" sz="2600" i="1">
                                      <a:latin typeface="Cambria Math"/>
                                    </a:rPr>
                                    <m:t>𝑇</m:t>
                                  </m:r>
                                </m:sub>
                              </m:sSub>
                              <m:r>
                                <a:rPr kumimoji="1" lang="en-US" altLang="zh-TW" sz="2600" b="0" i="1" smtClean="0">
                                  <a:latin typeface="Cambria Math"/>
                                </a:rPr>
                                <m:t>&gt;</m:t>
                              </m:r>
                              <m:r>
                                <a:rPr kumimoji="1" lang="en-US" altLang="zh-TW" sz="2600" b="0" i="1" smtClean="0">
                                  <a:latin typeface="Cambria Math"/>
                                </a:rPr>
                                <m:t>𝐾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zh-TW" sz="26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600" i="1">
                                  <a:latin typeface="Cambria Math"/>
                                </a:rPr>
                                <m:t>𝕀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altLang="zh-TW" sz="26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en-US" sz="2600" i="1">
                                      <a:latin typeface="Cambria Math"/>
                                      <a:ea typeface="Cambria Math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en-US" altLang="zh-TW" sz="2600" i="1">
                                      <a:latin typeface="Cambria Math"/>
                                      <a:ea typeface="Cambria Math"/>
                                    </a:rPr>
                                    <m:t>𝑑</m:t>
                                  </m:r>
                                </m:sup>
                              </m:sSup>
                              <m:r>
                                <a:rPr lang="en-US" altLang="zh-TW" sz="2600" i="1">
                                  <a:latin typeface="Cambria Math"/>
                                  <a:ea typeface="Cambria Math"/>
                                </a:rPr>
                                <m:t>≤</m:t>
                              </m:r>
                              <m:r>
                                <a:rPr lang="en-US" altLang="zh-TW" sz="2600" b="0" i="1" smtClean="0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1" lang="en-US" altLang="zh-TW" sz="2600" dirty="0" smtClean="0"/>
              </a:p>
              <a:p>
                <a:pPr marL="811213" indent="8890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zh-TW" sz="2600" b="0" i="1" smtClean="0">
                          <a:latin typeface="Cambria Math"/>
                        </a:rPr>
                        <m:t>𝐷</m:t>
                      </m:r>
                      <m:r>
                        <a:rPr kumimoji="1" lang="en-US" altLang="zh-TW" sz="26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kumimoji="1" lang="en-US" altLang="zh-TW" sz="2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zh-TW" sz="2600" b="0" i="1" smtClean="0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kumimoji="1" lang="en-US" altLang="zh-TW" sz="2600" b="0" i="1" smtClean="0">
                              <a:latin typeface="Cambria Math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kumimoji="1" lang="en-US" altLang="zh-TW" sz="26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TW" sz="2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2600" i="1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kumimoji="1" lang="en-US" altLang="zh-TW" sz="2600" i="1">
                                  <a:latin typeface="Cambria Math"/>
                                </a:rPr>
                                <m:t>𝑇</m:t>
                              </m:r>
                            </m:sub>
                          </m:sSub>
                          <m:r>
                            <a:rPr kumimoji="1" lang="en-US" altLang="zh-TW" sz="2600" b="0" i="1" smtClean="0">
                              <a:latin typeface="Cambria Math"/>
                            </a:rPr>
                            <m:t>&gt;</m:t>
                          </m:r>
                          <m:r>
                            <a:rPr kumimoji="1" lang="en-US" altLang="zh-TW" sz="2600" b="0" i="1" smtClean="0">
                              <a:latin typeface="Cambria Math"/>
                            </a:rPr>
                            <m:t>𝐾</m:t>
                          </m:r>
                          <m:r>
                            <a:rPr kumimoji="1" lang="en-US" altLang="zh-TW" sz="2600" b="0" i="1" smtClean="0">
                              <a:latin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sz="26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zh-TW" altLang="en-US" sz="2600" i="1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altLang="zh-TW" sz="2600" i="1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sup>
                          </m:sSup>
                          <m:r>
                            <a:rPr lang="en-US" altLang="zh-TW" sz="2600" i="1" smtClean="0">
                              <a:latin typeface="Cambria Math"/>
                              <a:ea typeface="Cambria Math"/>
                            </a:rPr>
                            <m:t>≤</m:t>
                          </m:r>
                          <m:r>
                            <a:rPr lang="en-US" altLang="zh-TW" sz="2600" b="0" i="1" smtClean="0"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</m:d>
                    </m:oMath>
                  </m:oMathPara>
                </a14:m>
                <a:endParaRPr kumimoji="1" lang="en-US" altLang="zh-TW" sz="2600" dirty="0" smtClean="0"/>
              </a:p>
              <a:p>
                <a:endParaRPr kumimoji="1" lang="en-US" altLang="zh-TW" dirty="0" smtClean="0"/>
              </a:p>
              <a:p>
                <a:endParaRPr kumimoji="1" lang="en-US" altLang="zh-TW" dirty="0" smtClean="0"/>
              </a:p>
              <a:p>
                <a:endParaRPr kumimoji="1" lang="en-US" altLang="zh-TW" dirty="0" smtClean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86540"/>
                <a:ext cx="8229600" cy="5144469"/>
              </a:xfrm>
              <a:blipFill rotWithShape="1">
                <a:blip r:embed="rId2"/>
                <a:stretch>
                  <a:fillRect l="-963" t="-225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764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/>
                      </a:rPr>
                      <m:t>𝐶</m:t>
                    </m:r>
                    <m:r>
                      <a:rPr lang="en-US" altLang="zh-TW" sz="2000" b="0" i="1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altLang="zh-TW" sz="20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/>
                            <a:ea typeface="Cambria Math"/>
                          </a:rPr>
                          <m:t>𝐸</m:t>
                        </m:r>
                      </m:e>
                      <m:sub>
                        <m:sSub>
                          <m:sSubPr>
                            <m:ctrlPr>
                              <a:rPr lang="en-US" altLang="zh-TW" sz="20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latin typeface="Cambria Math"/>
                                <a:ea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sub>
                        </m:sSub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TW" sz="20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0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latin typeface="Cambria Math"/>
                                <a:ea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sz="20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zh-TW" altLang="en-US" sz="2000" i="1">
                                <a:latin typeface="Cambria Math"/>
                              </a:rPr>
                              <m:t>𝕀</m:t>
                            </m:r>
                          </m:e>
                          <m:sub>
                            <m:func>
                              <m:funcPr>
                                <m:ctrlPr>
                                  <a:rPr lang="en-US" altLang="zh-TW" sz="20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TW" sz="2000" b="0" i="0" smtClean="0">
                                    <a:latin typeface="Cambria Math"/>
                                    <a:ea typeface="Cambria Math"/>
                                  </a:rPr>
                                  <m:t>ln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altLang="zh-TW" sz="20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TW" sz="2000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0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𝑆</m:t>
                                        </m:r>
                                      </m:e>
                                      <m:sub>
                                        <m:r>
                                          <a:rPr lang="en-US" altLang="zh-TW" sz="20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𝑇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altLang="zh-TW" sz="2000" b="0" i="1" smtClean="0">
                                    <a:latin typeface="Cambria Math"/>
                                    <a:ea typeface="Cambria Math"/>
                                  </a:rPr>
                                  <m:t>&gt;</m:t>
                                </m:r>
                                <m:func>
                                  <m:funcPr>
                                    <m:ctrlPr>
                                      <a:rPr lang="en-US" altLang="zh-TW" sz="20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TW" sz="2000" b="0" i="0" smtClean="0">
                                        <a:latin typeface="Cambria Math"/>
                                        <a:ea typeface="Cambria Math"/>
                                      </a:rPr>
                                      <m:t>ln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altLang="zh-TW" sz="2000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0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𝐾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</m:func>
                          </m:sub>
                        </m:sSub>
                        <m:sSub>
                          <m:sSubPr>
                            <m:ctrlPr>
                              <a:rPr lang="en-US" altLang="zh-TW" sz="20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zh-TW" altLang="en-US" sz="2000" i="1">
                                <a:latin typeface="Cambria Math"/>
                              </a:rPr>
                              <m:t>𝕀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altLang="zh-TW" sz="20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zh-TW" altLang="en-US" sz="2000" b="0" i="1" smtClean="0">
                                    <a:latin typeface="Cambria Math"/>
                                    <a:ea typeface="Cambria Math"/>
                                  </a:rPr>
                                  <m:t>𝛾</m:t>
                                </m:r>
                              </m:e>
                              <m:sup>
                                <m:r>
                                  <a:rPr lang="en-US" altLang="zh-TW" sz="2000" b="0" i="1" smtClean="0">
                                    <a:latin typeface="Cambria Math"/>
                                    <a:ea typeface="Cambria Math"/>
                                  </a:rPr>
                                  <m:t>𝑑</m:t>
                                </m:r>
                              </m:sup>
                            </m:sSup>
                            <m:r>
                              <a:rPr lang="en-US" altLang="zh-TW" sz="2000" b="0" i="1" smtClean="0">
                                <a:latin typeface="Cambria Math"/>
                                <a:ea typeface="Cambria Math"/>
                              </a:rPr>
                              <m:t>≤</m:t>
                            </m:r>
                            <m:r>
                              <a:rPr lang="en-US" altLang="zh-TW" sz="2000" b="0" i="1" smtClean="0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sz="20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altLang="zh-TW" sz="20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/>
                            <a:ea typeface="Cambria Math"/>
                          </a:rPr>
                          <m:t>𝐸</m:t>
                        </m:r>
                      </m:e>
                      <m:sub>
                        <m:sSub>
                          <m:sSubPr>
                            <m:ctrlPr>
                              <a:rPr lang="en-US" altLang="zh-TW" sz="20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/>
                                <a:ea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sub>
                        </m:sSub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TW" sz="20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000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zh-TW" sz="2000" i="1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altLang="zh-TW" sz="2000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i="1">
                                    <a:latin typeface="Cambria Math"/>
                                    <a:ea typeface="Cambria Math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US" altLang="zh-TW" sz="2000" i="1">
                                    <a:latin typeface="Cambria Math"/>
                                    <a:ea typeface="Cambria Math"/>
                                  </a:rPr>
                                  <m:t>𝑇</m:t>
                                </m:r>
                              </m:sub>
                            </m:sSub>
                          </m:sup>
                        </m:sSup>
                        <m:sSub>
                          <m:sSubPr>
                            <m:ctrlPr>
                              <a:rPr lang="en-US" altLang="zh-TW" sz="20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zh-TW" altLang="en-US" sz="2000" i="1">
                                <a:latin typeface="Cambria Math"/>
                              </a:rPr>
                              <m:t>𝕀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TW" sz="2000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i="1">
                                    <a:latin typeface="Cambria Math"/>
                                    <a:ea typeface="Cambria Math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US" altLang="zh-TW" sz="2000" i="1">
                                    <a:latin typeface="Cambria Math"/>
                                    <a:ea typeface="Cambria Math"/>
                                  </a:rPr>
                                  <m:t>𝑇</m:t>
                                </m:r>
                              </m:sub>
                            </m:sSub>
                            <m:r>
                              <a:rPr lang="en-US" altLang="zh-TW" sz="2000" i="1">
                                <a:latin typeface="Cambria Math"/>
                                <a:ea typeface="Cambria Math"/>
                              </a:rPr>
                              <m:t>&gt;</m:t>
                            </m:r>
                            <m:func>
                              <m:funcPr>
                                <m:ctrlPr>
                                  <a:rPr lang="en-US" altLang="zh-TW" sz="2000" i="1">
                                    <a:latin typeface="Cambria Math"/>
                                    <a:ea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TW" sz="2000">
                                    <a:latin typeface="Cambria Math"/>
                                    <a:ea typeface="Cambria Math"/>
                                  </a:rPr>
                                  <m:t>ln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altLang="zh-TW" sz="20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000" i="1">
                                        <a:latin typeface="Cambria Math"/>
                                        <a:ea typeface="Cambria Math"/>
                                      </a:rPr>
                                      <m:t>𝐾</m:t>
                                    </m:r>
                                  </m:e>
                                </m:d>
                              </m:e>
                            </m:func>
                          </m:sub>
                        </m:sSub>
                        <m:sSub>
                          <m:sSubPr>
                            <m:ctrlPr>
                              <a:rPr lang="en-US" altLang="zh-TW" sz="20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zh-TW" altLang="en-US" sz="2000" i="1">
                                <a:latin typeface="Cambria Math"/>
                              </a:rPr>
                              <m:t>𝕀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altLang="zh-TW" sz="2000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zh-TW" altLang="en-US" sz="2000" i="1">
                                    <a:latin typeface="Cambria Math"/>
                                    <a:ea typeface="Cambria Math"/>
                                  </a:rPr>
                                  <m:t>𝛾</m:t>
                                </m:r>
                              </m:e>
                              <m:sup>
                                <m:r>
                                  <a:rPr lang="en-US" altLang="zh-TW" sz="2000" i="1">
                                    <a:latin typeface="Cambria Math"/>
                                    <a:ea typeface="Cambria Math"/>
                                  </a:rPr>
                                  <m:t>𝑑</m:t>
                                </m:r>
                              </m:sup>
                            </m:sSup>
                            <m:r>
                              <a:rPr lang="en-US" altLang="zh-TW" sz="2000" i="1">
                                <a:latin typeface="Cambria Math"/>
                                <a:ea typeface="Cambria Math"/>
                              </a:rPr>
                              <m:t>≤</m:t>
                            </m:r>
                            <m:r>
                              <a:rPr lang="en-US" altLang="zh-TW" sz="2000" i="1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sub>
                        </m:sSub>
                      </m:e>
                    </m:d>
                  </m:oMath>
                </a14:m>
                <a:endParaRPr lang="en-US" altLang="zh-TW" sz="2000" b="0" dirty="0" smtClean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altLang="zh-TW" sz="2000" dirty="0" smtClean="0"/>
                  <a:t>    Using the conditional distribution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zh-TW" altLang="en-US" sz="2000" dirty="0" smtClean="0"/>
                  <a:t> </a:t>
                </a:r>
                <a:r>
                  <a:rPr lang="en-US" altLang="zh-TW" sz="2000" dirty="0" smtClean="0"/>
                  <a:t>on the information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zh-TW" sz="2000" dirty="0" smtClean="0"/>
                  <a:t>, we can write: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𝐶</m:t>
                      </m:r>
                      <m:r>
                        <a:rPr lang="en-US" altLang="zh-TW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altLang="zh-TW" sz="2000" b="0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sz="20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altLang="zh-TW" sz="2000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</m:sup>
                        <m:e>
                          <m:nary>
                            <m:naryPr>
                              <m:limLoc m:val="undOvr"/>
                              <m:ctrlPr>
                                <a:rPr lang="en-US" altLang="zh-TW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n-US" altLang="zh-TW" sz="20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altLang="zh-TW" sz="2000" i="1"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sub>
                            <m:sup>
                              <m:r>
                                <a:rPr lang="en-US" altLang="zh-TW" sz="2000" i="1">
                                  <a:latin typeface="Cambria Math"/>
                                  <a:ea typeface="Cambria Math"/>
                                </a:rPr>
                                <m:t>+∞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latin typeface="Cambria Math"/>
                                          <a:ea typeface="Cambria Math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/>
                                          <a:ea typeface="Cambria Math"/>
                                        </a:rPr>
                                        <m:t>𝑇</m:t>
                                      </m:r>
                                    </m:sub>
                                  </m:sSub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sz="200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"/>
                                      <m:endChr m:val="|"/>
                                      <m:ctrlPr>
                                        <a:rPr lang="en-US" altLang="zh-TW" sz="20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altLang="zh-TW" sz="2000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TW" sz="2000" i="1">
                                              <a:latin typeface="Cambria Math"/>
                                              <a:ea typeface="Cambria Math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sSub>
                                            <m:sSubPr>
                                              <m:ctrlPr>
                                                <a:rPr lang="en-US" altLang="zh-TW" sz="20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sz="20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𝑙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sz="20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𝑇</m:t>
                                              </m:r>
                                            </m:sub>
                                          </m:sSub>
                                        </m:sup>
                                      </m:sSup>
                                      <m:sSub>
                                        <m:sSubPr>
                                          <m:ctrlPr>
                                            <a:rPr lang="en-US" altLang="zh-TW" sz="2000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TW" altLang="en-US" sz="2000" i="1">
                                              <a:latin typeface="Cambria Math"/>
                                            </a:rPr>
                                            <m:t>𝕀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n-US" altLang="zh-TW" sz="20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sz="20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𝑙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sz="20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𝑇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zh-TW" sz="2000" i="1">
                                              <a:latin typeface="Cambria Math"/>
                                              <a:ea typeface="Cambria Math"/>
                                            </a:rPr>
                                            <m:t>&gt;</m:t>
                                          </m:r>
                                          <m:func>
                                            <m:funcPr>
                                              <m:ctrlPr>
                                                <a:rPr lang="en-US" altLang="zh-TW" sz="20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altLang="zh-TW" sz="200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ln</m:t>
                                              </m:r>
                                            </m:fName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altLang="zh-TW" sz="2000" i="1"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altLang="zh-TW" sz="2000" i="1"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𝐾</m:t>
                                                  </m:r>
                                                </m:e>
                                              </m:d>
                                            </m:e>
                                          </m:func>
                                        </m:sub>
                                      </m:sSub>
                                    </m:e>
                                  </m:d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latin typeface="Cambria Math"/>
                                          <a:ea typeface="Cambria Math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en-US" altLang="zh-TW" sz="2000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zh-TW" altLang="en-US" sz="2000" i="1">
                                              <a:latin typeface="Cambria Math"/>
                                              <a:ea typeface="Cambria Math"/>
                                            </a:rPr>
                                            <m:t>𝛾</m:t>
                                          </m:r>
                                        </m:e>
                                        <m:sup>
                                          <m:r>
                                            <a:rPr lang="en-US" altLang="zh-TW" sz="2000" i="1">
                                              <a:latin typeface="Cambria Math"/>
                                              <a:ea typeface="Cambria Math"/>
                                            </a:rPr>
                                            <m:t>𝑑</m:t>
                                          </m:r>
                                        </m:sup>
                                      </m:sSup>
                                    </m:sub>
                                  </m:sSub>
                                  <m:r>
                                    <a:rPr lang="en-US" altLang="zh-TW" sz="2000" i="1">
                                      <a:latin typeface="Cambria Math"/>
                                      <a:ea typeface="Cambria Math"/>
                                    </a:rPr>
                                    <m:t>=</m:t>
                                  </m:r>
                                  <m:r>
                                    <a:rPr lang="en-US" altLang="zh-TW" sz="2000" i="1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  <m:r>
                                    <a:rPr lang="en-US" altLang="zh-TW" sz="2000" i="1">
                                      <a:latin typeface="Cambria Math"/>
                                      <a:ea typeface="Cambria Math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altLang="zh-TW" sz="20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TW" altLang="en-US" sz="2000" i="1">
                                          <a:latin typeface="Cambria Math"/>
                                          <a:ea typeface="Cambria Math"/>
                                        </a:rPr>
                                        <m:t>𝛾</m:t>
                                      </m:r>
                                    </m:e>
                                    <m:sup>
                                      <m:r>
                                        <a:rPr lang="en-US" altLang="zh-TW" sz="2000" i="1">
                                          <a:latin typeface="Cambria Math"/>
                                          <a:ea typeface="Cambria Math"/>
                                        </a:rPr>
                                        <m:t>𝑑</m:t>
                                      </m:r>
                                    </m:sup>
                                  </m:sSup>
                                  <m:r>
                                    <a:rPr lang="en-US" altLang="zh-TW" sz="2000" i="1" smtClean="0">
                                      <a:latin typeface="Cambria Math"/>
                                      <a:ea typeface="Cambria Math"/>
                                    </a:rPr>
                                    <m:t>=</m:t>
                                  </m:r>
                                  <m:r>
                                    <a:rPr lang="en-US" altLang="zh-TW" sz="2000" i="1">
                                      <a:latin typeface="Cambria Math"/>
                                      <a:ea typeface="Cambria Math"/>
                                    </a:rPr>
                                    <m:t>𝑠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/>
                                      <a:ea typeface="Cambria Math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latin typeface="Cambria Math"/>
                                          <a:ea typeface="Cambria Math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en-US" altLang="zh-TW" sz="2000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zh-TW" altLang="en-US" sz="2000" i="1">
                                              <a:latin typeface="Cambria Math"/>
                                              <a:ea typeface="Cambria Math"/>
                                            </a:rPr>
                                            <m:t>𝛾</m:t>
                                          </m:r>
                                        </m:e>
                                        <m:sup>
                                          <m:r>
                                            <a:rPr lang="en-US" altLang="zh-TW" sz="2000" i="1">
                                              <a:latin typeface="Cambria Math"/>
                                              <a:ea typeface="Cambria Math"/>
                                            </a:rPr>
                                            <m:t>𝑑</m:t>
                                          </m:r>
                                        </m:sup>
                                      </m:sSup>
                                    </m:sub>
                                  </m:sSub>
                                  <m:r>
                                    <a:rPr lang="en-US" altLang="zh-TW" sz="2000" i="1">
                                      <a:latin typeface="Cambria Math"/>
                                      <a:ea typeface="Cambria Math"/>
                                    </a:rPr>
                                    <m:t>∈ⅆ</m:t>
                                  </m:r>
                                  <m:r>
                                    <a:rPr lang="en-US" altLang="zh-TW" sz="2000" i="1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  <m:r>
                                    <a:rPr lang="en-US" altLang="zh-TW" sz="2000" i="1">
                                      <a:latin typeface="Cambria Math"/>
                                      <a:ea typeface="Cambria Math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altLang="zh-TW" sz="20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TW" altLang="en-US" sz="2000" i="1">
                                          <a:latin typeface="Cambria Math"/>
                                          <a:ea typeface="Cambria Math"/>
                                        </a:rPr>
                                        <m:t>𝛾</m:t>
                                      </m:r>
                                    </m:e>
                                    <m:sup>
                                      <m:r>
                                        <a:rPr lang="en-US" altLang="zh-TW" sz="2000" i="1">
                                          <a:latin typeface="Cambria Math"/>
                                          <a:ea typeface="Cambria Math"/>
                                        </a:rPr>
                                        <m:t>𝑑</m:t>
                                      </m:r>
                                    </m:sup>
                                  </m:sSup>
                                  <m:r>
                                    <a:rPr lang="en-US" altLang="zh-TW" sz="2000" i="1">
                                      <a:latin typeface="Cambria Math"/>
                                      <a:ea typeface="Cambria Math"/>
                                    </a:rPr>
                                    <m:t>∈ⅆ</m:t>
                                  </m:r>
                                  <m:r>
                                    <a:rPr lang="en-US" altLang="zh-TW" sz="2000" i="1">
                                      <a:latin typeface="Cambria Math"/>
                                      <a:ea typeface="Cambria Math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altLang="zh-TW" sz="20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/>
                            <a:ea typeface="Cambria Math"/>
                          </a:rPr>
                          <m:t>𝐸</m:t>
                        </m:r>
                      </m:e>
                      <m:sub>
                        <m:sSub>
                          <m:sSubPr>
                            <m:ctrlPr>
                              <a:rPr lang="en-US" altLang="zh-TW" sz="20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/>
                                <a:ea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sub>
                        </m:sSub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TW" sz="20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altLang="zh-TW" sz="20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TW" sz="2000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000" i="1">
                                    <a:latin typeface="Cambria Math"/>
                                    <a:ea typeface="Cambria Math"/>
                                  </a:rPr>
                                  <m:t>𝑒</m:t>
                                </m:r>
                              </m:e>
                              <m:sup>
                                <m:sSub>
                                  <m:sSubPr>
                                    <m:ctrlPr>
                                      <a:rPr lang="en-US" altLang="zh-TW" sz="20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000" i="1">
                                        <a:latin typeface="Cambria Math"/>
                                        <a:ea typeface="Cambria Math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en-US" altLang="zh-TW" sz="2000" i="1">
                                        <a:latin typeface="Cambria Math"/>
                                        <a:ea typeface="Cambria Math"/>
                                      </a:rPr>
                                      <m:t>𝑇</m:t>
                                    </m:r>
                                  </m:sub>
                                </m:sSub>
                              </m:sup>
                            </m:sSup>
                            <m:sSub>
                              <m:sSubPr>
                                <m:ctrlPr>
                                  <a:rPr lang="en-US" altLang="zh-TW" sz="2000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zh-TW" altLang="en-US" sz="2000" i="1">
                                    <a:latin typeface="Cambria Math"/>
                                  </a:rPr>
                                  <m:t>𝕀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altLang="zh-TW" sz="20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000" i="1">
                                        <a:latin typeface="Cambria Math"/>
                                        <a:ea typeface="Cambria Math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en-US" altLang="zh-TW" sz="2000" i="1">
                                        <a:latin typeface="Cambria Math"/>
                                        <a:ea typeface="Cambria Math"/>
                                      </a:rPr>
                                      <m:t>𝑇</m:t>
                                    </m:r>
                                  </m:sub>
                                </m:sSub>
                                <m:r>
                                  <a:rPr lang="en-US" altLang="zh-TW" sz="2000" i="1">
                                    <a:latin typeface="Cambria Math"/>
                                    <a:ea typeface="Cambria Math"/>
                                  </a:rPr>
                                  <m:t>&gt;</m:t>
                                </m:r>
                                <m:func>
                                  <m:funcPr>
                                    <m:ctrlPr>
                                      <a:rPr lang="en-US" altLang="zh-TW" sz="20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TW" sz="2000">
                                        <a:latin typeface="Cambria Math"/>
                                        <a:ea typeface="Cambria Math"/>
                                      </a:rPr>
                                      <m:t>ln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altLang="zh-TW" sz="2000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000" i="1">
                                            <a:latin typeface="Cambria Math"/>
                                            <a:ea typeface="Cambria Math"/>
                                          </a:rPr>
                                          <m:t>𝐾</m:t>
                                        </m:r>
                                      </m:e>
                                    </m:d>
                                  </m:e>
                                </m:func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altLang="zh-TW" sz="20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altLang="zh-TW" sz="2000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zh-TW" altLang="en-US" sz="2000" i="1">
                                    <a:latin typeface="Cambria Math"/>
                                    <a:ea typeface="Cambria Math"/>
                                  </a:rPr>
                                  <m:t>𝛾</m:t>
                                </m:r>
                              </m:e>
                              <m:sup>
                                <m:r>
                                  <a:rPr lang="en-US" altLang="zh-TW" sz="2000" i="1">
                                    <a:latin typeface="Cambria Math"/>
                                    <a:ea typeface="Cambria Math"/>
                                  </a:rPr>
                                  <m:t>𝑑</m:t>
                                </m:r>
                              </m:sup>
                            </m:sSup>
                          </m:sub>
                        </m:sSub>
                        <m:r>
                          <a:rPr lang="en-US" altLang="zh-TW" sz="2000" i="1"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en-US" altLang="zh-TW" sz="2000" i="1">
                            <a:latin typeface="Cambria Math"/>
                            <a:ea typeface="Cambria Math"/>
                          </a:rPr>
                          <m:t>𝑟</m:t>
                        </m:r>
                        <m:r>
                          <a:rPr lang="en-US" altLang="zh-TW" sz="2000" i="1">
                            <a:latin typeface="Cambria Math"/>
                            <a:ea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TW" sz="2000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zh-TW" altLang="en-US" sz="2000" i="1">
                                <a:latin typeface="Cambria Math"/>
                                <a:ea typeface="Cambria Math"/>
                              </a:rPr>
                              <m:t>𝛾</m:t>
                            </m:r>
                          </m:e>
                          <m:sup>
                            <m:r>
                              <a:rPr lang="en-US" altLang="zh-TW" sz="2000" i="1">
                                <a:latin typeface="Cambria Math"/>
                                <a:ea typeface="Cambria Math"/>
                              </a:rPr>
                              <m:t>𝑑</m:t>
                            </m:r>
                          </m:sup>
                        </m:sSup>
                        <m:r>
                          <a:rPr lang="en-US" altLang="zh-TW" sz="2000" i="1"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en-US" altLang="zh-TW" sz="2000" i="1">
                            <a:latin typeface="Cambria Math"/>
                            <a:ea typeface="Cambria Math"/>
                          </a:rPr>
                          <m:t>𝑠</m:t>
                        </m:r>
                      </m:e>
                    </m:d>
                  </m:oMath>
                </a14:m>
                <a:endParaRPr lang="en-US" altLang="zh-TW" sz="2000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200" i="1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altLang="zh-TW" sz="1200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altLang="zh-TW" sz="1200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altLang="zh-TW" sz="12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1200" b="0" i="0" smtClean="0">
                            <a:latin typeface="Cambria Math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altLang="zh-TW" sz="12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16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1600" b="0" i="1" smtClean="0"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zh-TW" sz="1600" b="0" i="1" smtClean="0">
                                    <a:latin typeface="Cambria Math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en-US" altLang="zh-TW" sz="1600" dirty="0" smtClean="0"/>
                  <a:t> is normal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sz="2000" i="1">
                        <a:latin typeface="Cambria Math"/>
                      </a:rPr>
                      <m:t>κ</m:t>
                    </m:r>
                  </m:oMath>
                </a14:m>
                <a:r>
                  <a:rPr lang="en-US" altLang="zh-TW" sz="2000" dirty="0" smtClean="0"/>
                  <a:t> is a Gaussian random variable </a:t>
                </a:r>
                <a:r>
                  <a:rPr lang="en-US" altLang="zh-TW" sz="2000" i="1" dirty="0" smtClean="0"/>
                  <a:t>X </a:t>
                </a:r>
                <a:r>
                  <a:rPr lang="en-US" altLang="zh-TW" sz="2000" dirty="0" smtClean="0"/>
                  <a:t>following the law </a:t>
                </a:r>
                <a14:m>
                  <m:oMath xmlns:m="http://schemas.openxmlformats.org/officeDocument/2006/math">
                    <m:r>
                      <a:rPr lang="zh-TW" altLang="en-US" sz="2000" i="1">
                        <a:latin typeface="Cambria Math"/>
                        <a:ea typeface="Cambria Math"/>
                      </a:rPr>
                      <m:t>𝒩</m:t>
                    </m:r>
                    <m:d>
                      <m:dPr>
                        <m:ctrlPr>
                          <a:rPr lang="en-US" altLang="zh-TW" sz="20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latin typeface="Cambria Math"/>
                            <a:ea typeface="Cambria Math"/>
                          </a:rPr>
                          <m:t>𝑚</m:t>
                        </m:r>
                        <m:r>
                          <a:rPr lang="en-US" altLang="zh-TW" sz="20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TW" sz="2000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zh-TW" altLang="en-US" sz="2000" b="0" i="1" smtClean="0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p>
                            <m:r>
                              <a:rPr lang="en-US" altLang="zh-TW" sz="20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TW" sz="2000" dirty="0" smtClean="0"/>
                  <a:t> 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sz="1600" i="1">
                        <a:latin typeface="Cambria Math"/>
                      </a:rPr>
                      <m:t>κ</m:t>
                    </m:r>
                    <m:d>
                      <m:dPr>
                        <m:ctrlPr>
                          <a:rPr lang="el-GR" altLang="zh-TW" sz="1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1600" i="1">
                            <a:latin typeface="Cambria Math"/>
                          </a:rPr>
                          <m:t>𝑚</m:t>
                        </m:r>
                        <m:r>
                          <a:rPr lang="en-US" altLang="zh-TW" sz="1600" i="1">
                            <a:latin typeface="Cambria Math"/>
                          </a:rPr>
                          <m:t>;</m:t>
                        </m:r>
                        <m:r>
                          <a:rPr lang="zh-TW" altLang="en-US" sz="1600" i="1">
                            <a:latin typeface="Cambria Math"/>
                          </a:rPr>
                          <m:t>𝜎</m:t>
                        </m:r>
                        <m:r>
                          <a:rPr lang="en-US" altLang="zh-TW" sz="1600" i="1">
                            <a:latin typeface="Cambria Math"/>
                          </a:rPr>
                          <m:t>;</m:t>
                        </m:r>
                        <m:r>
                          <a:rPr lang="en-US" altLang="zh-TW" sz="1600" i="1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l-GR" altLang="zh-TW" sz="16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altLang="zh-TW" sz="1600" i="1">
                        <a:latin typeface="Cambria Math"/>
                        <a:ea typeface="Cambria Math"/>
                      </a:rPr>
                      <m:t>𝐸</m:t>
                    </m:r>
                    <m:d>
                      <m:dPr>
                        <m:ctrlPr>
                          <a:rPr lang="en-US" altLang="zh-TW" sz="16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1600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zh-TW" sz="1600" i="1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1600" i="1">
                                <a:latin typeface="Cambria Math"/>
                                <a:ea typeface="Cambria Math"/>
                              </a:rPr>
                              <m:t>𝑋</m:t>
                            </m:r>
                          </m:sup>
                        </m:sSup>
                        <m:sSub>
                          <m:sSubPr>
                            <m:ctrlPr>
                              <a:rPr lang="en-US" altLang="zh-TW" sz="16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zh-TW" altLang="en-US" sz="1600" i="1">
                                <a:latin typeface="Cambria Math"/>
                              </a:rPr>
                              <m:t>𝕀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altLang="zh-TW" sz="1600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1600" i="1">
                                    <a:latin typeface="Cambria Math"/>
                                    <a:ea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altLang="zh-TW" sz="1600" i="1">
                                    <a:latin typeface="Cambria Math"/>
                                    <a:ea typeface="Cambria Math"/>
                                  </a:rPr>
                                  <m:t>𝑋</m:t>
                                </m:r>
                              </m:sup>
                            </m:sSup>
                            <m:r>
                              <a:rPr lang="en-US" altLang="zh-TW" sz="1600" i="1">
                                <a:latin typeface="Cambria Math"/>
                                <a:ea typeface="Cambria Math"/>
                              </a:rPr>
                              <m:t>&gt;</m:t>
                            </m:r>
                            <m:r>
                              <a:rPr lang="en-US" altLang="zh-TW" sz="1600" i="1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sub>
                        </m:sSub>
                      </m:e>
                    </m:d>
                  </m:oMath>
                </a14:m>
                <a:endParaRPr lang="en-US" altLang="zh-TW" sz="1600" dirty="0" smtClean="0"/>
              </a:p>
              <a:p>
                <a:pPr marL="0" indent="0">
                  <a:buNone/>
                </a:pPr>
                <a:endParaRPr lang="en-US" altLang="zh-TW" sz="2000" dirty="0"/>
              </a:p>
              <a:p>
                <a:pPr marL="0" indent="0">
                  <a:buNone/>
                </a:pPr>
                <a:endParaRPr lang="en-US" altLang="zh-TW" sz="2000" i="1" dirty="0" smtClean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r="-37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902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Kappa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32500" lnSpcReduction="20000"/>
              </a:bodyPr>
              <a:lstStyle/>
              <a:p>
                <a:pPr marL="538163" indent="-1588">
                  <a:buNone/>
                </a:pPr>
                <a:r>
                  <a:rPr lang="en-US" altLang="zh-TW" sz="64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sz="6400" i="1" smtClean="0">
                        <a:latin typeface="Cambria Math"/>
                      </a:rPr>
                      <m:t>κ</m:t>
                    </m:r>
                    <m:d>
                      <m:dPr>
                        <m:ctrlPr>
                          <a:rPr lang="el-GR" altLang="zh-TW" sz="6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6400" i="1">
                            <a:latin typeface="Cambria Math"/>
                          </a:rPr>
                          <m:t>𝑚</m:t>
                        </m:r>
                        <m:r>
                          <a:rPr lang="en-US" altLang="zh-TW" sz="6400" i="1">
                            <a:latin typeface="Cambria Math"/>
                          </a:rPr>
                          <m:t>;</m:t>
                        </m:r>
                        <m:r>
                          <a:rPr lang="zh-TW" altLang="en-US" sz="6400" i="1">
                            <a:latin typeface="Cambria Math"/>
                          </a:rPr>
                          <m:t>𝜎</m:t>
                        </m:r>
                        <m:r>
                          <a:rPr lang="en-US" altLang="zh-TW" sz="6400" i="1">
                            <a:latin typeface="Cambria Math"/>
                          </a:rPr>
                          <m:t>;</m:t>
                        </m:r>
                        <m:r>
                          <a:rPr lang="en-US" altLang="zh-TW" sz="6400" i="1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l-GR" altLang="zh-TW" sz="64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altLang="zh-TW" sz="6400" i="1">
                        <a:latin typeface="Cambria Math"/>
                        <a:ea typeface="Cambria Math"/>
                      </a:rPr>
                      <m:t>𝐸</m:t>
                    </m:r>
                    <m:d>
                      <m:dPr>
                        <m:ctrlPr>
                          <a:rPr lang="en-US" altLang="zh-TW" sz="64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6400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zh-TW" sz="6400" i="1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6400" i="1">
                                <a:latin typeface="Cambria Math"/>
                                <a:ea typeface="Cambria Math"/>
                              </a:rPr>
                              <m:t>𝑋</m:t>
                            </m:r>
                          </m:sup>
                        </m:sSup>
                        <m:sSub>
                          <m:sSubPr>
                            <m:ctrlPr>
                              <a:rPr lang="en-US" altLang="zh-TW" sz="64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zh-TW" altLang="en-US" sz="6400" i="1">
                                <a:latin typeface="Cambria Math"/>
                              </a:rPr>
                              <m:t>𝕀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altLang="zh-TW" sz="6400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6400" i="1">
                                    <a:latin typeface="Cambria Math"/>
                                    <a:ea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altLang="zh-TW" sz="6400" i="1">
                                    <a:latin typeface="Cambria Math"/>
                                    <a:ea typeface="Cambria Math"/>
                                  </a:rPr>
                                  <m:t>𝑋</m:t>
                                </m:r>
                              </m:sup>
                            </m:sSup>
                            <m:r>
                              <a:rPr lang="en-US" altLang="zh-TW" sz="6400" i="1">
                                <a:latin typeface="Cambria Math"/>
                                <a:ea typeface="Cambria Math"/>
                              </a:rPr>
                              <m:t>&gt;</m:t>
                            </m:r>
                            <m:r>
                              <a:rPr lang="en-US" altLang="zh-TW" sz="6400" i="1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sub>
                        </m:sSub>
                      </m:e>
                    </m:d>
                    <m:r>
                      <a:rPr lang="en-US" altLang="zh-TW" sz="6400" i="1" smtClean="0">
                        <a:latin typeface="Cambria Math"/>
                        <a:ea typeface="Cambria Math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altLang="zh-TW" sz="6400" i="1" smtClean="0"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func>
                          <m:funcPr>
                            <m:ctrlPr>
                              <a:rPr lang="en-US" altLang="zh-TW" sz="6400" i="1" smtClean="0">
                                <a:latin typeface="Cambria Math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  <m:brk m:alnAt="24"/>
                              </m:rPr>
                              <a:rPr lang="en-US" altLang="zh-TW" sz="6400" i="0" smtClean="0">
                                <a:latin typeface="Cambria Math"/>
                                <a:ea typeface="Cambria Math"/>
                              </a:rPr>
                              <m:t>l</m:t>
                            </m:r>
                            <m:r>
                              <m:rPr>
                                <m:sty m:val="p"/>
                              </m:rPr>
                              <a:rPr lang="en-US" altLang="zh-TW" sz="6400" i="0" smtClean="0">
                                <a:latin typeface="Cambria Math"/>
                                <a:ea typeface="Cambria Math"/>
                              </a:rPr>
                              <m:t>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TW" sz="640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TW" sz="6400" b="0" i="1" smtClean="0">
                                    <a:latin typeface="Cambria Math"/>
                                    <a:ea typeface="Cambria Math"/>
                                  </a:rPr>
                                  <m:t>𝑎</m:t>
                                </m:r>
                              </m:e>
                            </m:d>
                          </m:e>
                        </m:func>
                      </m:sub>
                      <m:sup>
                        <m:r>
                          <a:rPr lang="en-US" altLang="zh-TW" sz="6400" i="1" smtClean="0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altLang="zh-TW" sz="640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zh-TW" sz="6400" b="0" i="1" smtClean="0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6400" b="0" i="1" smtClean="0">
                                <a:latin typeface="Cambria Math"/>
                                <a:ea typeface="Cambria Math"/>
                              </a:rPr>
                              <m:t>𝑋</m:t>
                            </m:r>
                          </m:sup>
                        </m:sSup>
                        <m:f>
                          <m:fPr>
                            <m:ctrlPr>
                              <a:rPr lang="en-US" altLang="zh-TW" sz="640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altLang="zh-TW" sz="6400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altLang="zh-TW" sz="640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TW" sz="6400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  <m:r>
                                  <a:rPr lang="zh-TW" altLang="en-US" sz="6400" b="0" i="1" smtClean="0"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</m:e>
                            </m:rad>
                            <m:r>
                              <a:rPr lang="zh-TW" altLang="en-US" sz="6400" i="1" smtClean="0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den>
                        </m:f>
                      </m:e>
                    </m:nary>
                    <m:sSup>
                      <m:sSupPr>
                        <m:ctrlPr>
                          <a:rPr lang="en-US" altLang="zh-TW" sz="640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TW" sz="6400" b="0" i="1" smtClean="0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altLang="zh-TW" sz="640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altLang="zh-TW" sz="6400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altLang="zh-TW" sz="64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zh-TW" sz="64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6400" b="0" i="1" smtClean="0">
                                        <a:latin typeface="Cambria Math"/>
                                        <a:ea typeface="Cambria Math"/>
                                      </a:rPr>
                                      <m:t>𝑥</m:t>
                                    </m:r>
                                    <m:r>
                                      <a:rPr lang="en-US" altLang="zh-TW" sz="6400" b="0" i="1" smtClean="0"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  <m:r>
                                      <a:rPr lang="en-US" altLang="zh-TW" sz="6400" b="0" i="1" smtClean="0">
                                        <a:latin typeface="Cambria Math"/>
                                        <a:ea typeface="Cambria Math"/>
                                      </a:rPr>
                                      <m:t>𝑚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altLang="zh-TW" sz="6400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altLang="zh-TW" sz="640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6400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  <m:r>
                                  <a:rPr lang="zh-TW" altLang="en-US" sz="6400" b="0" i="1" smtClean="0">
                                    <a:latin typeface="Cambria Math"/>
                                    <a:ea typeface="Cambria Math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altLang="zh-TW" sz="6400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sup>
                    </m:sSup>
                    <m:r>
                      <a:rPr lang="en-US" altLang="zh-TW" sz="6400" b="0" i="1" smtClean="0">
                        <a:latin typeface="Cambria Math"/>
                        <a:ea typeface="Cambria Math"/>
                      </a:rPr>
                      <m:t>𝑑𝑥</m:t>
                    </m:r>
                  </m:oMath>
                </a14:m>
                <a:endParaRPr lang="en-US" altLang="zh-TW" sz="6400" i="1" dirty="0" smtClean="0">
                  <a:latin typeface="Cambria Math"/>
                  <a:ea typeface="Cambria Math"/>
                </a:endParaRPr>
              </a:p>
              <a:p>
                <a:pPr marL="1792288" indent="0">
                  <a:buNone/>
                </a:pPr>
                <a:r>
                  <a:rPr lang="en-US" altLang="zh-TW" sz="6400" b="0" dirty="0" smtClean="0">
                    <a:ea typeface="Cambria Math"/>
                  </a:rPr>
                  <a:t>                                                 </a:t>
                </a:r>
                <a14:m>
                  <m:oMath xmlns:m="http://schemas.openxmlformats.org/officeDocument/2006/math">
                    <m:r>
                      <a:rPr lang="en-US" altLang="zh-TW" sz="6400" b="0" i="1" smtClean="0">
                        <a:latin typeface="Cambria Math"/>
                        <a:ea typeface="Cambria Math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altLang="zh-TW" sz="6400" i="1"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func>
                          <m:funcPr>
                            <m:ctrlPr>
                              <a:rPr lang="en-US" altLang="zh-TW" sz="6400" i="1">
                                <a:latin typeface="Cambria Math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  <m:brk m:alnAt="24"/>
                              </m:rPr>
                              <a:rPr lang="en-US" altLang="zh-TW" sz="6400">
                                <a:latin typeface="Cambria Math"/>
                                <a:ea typeface="Cambria Math"/>
                              </a:rPr>
                              <m:t>l</m:t>
                            </m:r>
                            <m:r>
                              <m:rPr>
                                <m:sty m:val="p"/>
                              </m:rPr>
                              <a:rPr lang="en-US" altLang="zh-TW" sz="6400">
                                <a:latin typeface="Cambria Math"/>
                                <a:ea typeface="Cambria Math"/>
                              </a:rPr>
                              <m:t>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TW" sz="6400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TW" sz="6400" i="1">
                                    <a:latin typeface="Cambria Math"/>
                                    <a:ea typeface="Cambria Math"/>
                                  </a:rPr>
                                  <m:t>𝑎</m:t>
                                </m:r>
                              </m:e>
                            </m:d>
                          </m:e>
                        </m:func>
                      </m:sub>
                      <m:sup>
                        <m:r>
                          <a:rPr lang="en-US" altLang="zh-TW" sz="6400" i="1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altLang="zh-TW" sz="6400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altLang="zh-TW" sz="6400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altLang="zh-TW" sz="6400" i="1">
                                    <a:latin typeface="Cambria Math"/>
                                    <a:ea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TW" sz="6400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  <m:r>
                                  <a:rPr lang="zh-TW" altLang="en-US" sz="6400" i="1"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</m:e>
                            </m:rad>
                            <m:r>
                              <a:rPr lang="zh-TW" altLang="en-US" sz="6400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den>
                        </m:f>
                      </m:e>
                    </m:nary>
                    <m:sSup>
                      <m:sSupPr>
                        <m:ctrlPr>
                          <a:rPr lang="en-US" altLang="zh-TW" sz="64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TW" sz="6400" i="1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altLang="zh-TW" sz="6400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altLang="zh-TW" sz="6400" i="1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altLang="zh-TW" sz="640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zh-TW" sz="640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6400" b="0" i="1" smtClean="0">
                                        <a:latin typeface="Cambria Math"/>
                                        <a:ea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altLang="zh-TW" sz="6400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altLang="zh-TW" sz="6400" b="0" i="1" smtClean="0">
                                    <a:latin typeface="Cambria Math"/>
                                    <a:ea typeface="Cambria Math"/>
                                  </a:rPr>
                                  <m:t>−2</m:t>
                                </m:r>
                                <m:r>
                                  <a:rPr lang="en-US" altLang="zh-TW" sz="6400" b="0" i="1" smtClean="0">
                                    <a:latin typeface="Cambria Math"/>
                                    <a:ea typeface="Cambria Math"/>
                                  </a:rPr>
                                  <m:t>𝑚𝑥</m:t>
                                </m:r>
                                <m:r>
                                  <a:rPr lang="en-US" altLang="zh-TW" sz="6400" b="0" i="1" smtClean="0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altLang="zh-TW" sz="64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6400" i="1">
                                        <a:latin typeface="Cambria Math"/>
                                        <a:ea typeface="Cambria Math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en-US" altLang="zh-TW" sz="6400" i="1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altLang="zh-TW" sz="6400" b="0" i="1" smtClean="0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altLang="zh-TW" sz="64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6400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  <m:r>
                                      <a:rPr lang="zh-TW" altLang="en-US" sz="6400" b="0" i="1" smtClean="0">
                                        <a:latin typeface="Cambria Math"/>
                                        <a:ea typeface="Cambria Math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altLang="zh-TW" sz="6400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altLang="zh-TW" sz="6400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</m:d>
                          </m:num>
                          <m:den>
                            <m:sSup>
                              <m:sSupPr>
                                <m:ctrlPr>
                                  <a:rPr lang="en-US" altLang="zh-TW" sz="6400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6400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  <m:r>
                                  <a:rPr lang="zh-TW" altLang="en-US" sz="6400" i="1">
                                    <a:latin typeface="Cambria Math"/>
                                    <a:ea typeface="Cambria Math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altLang="zh-TW" sz="6400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sup>
                    </m:sSup>
                    <m:r>
                      <a:rPr lang="en-US" altLang="zh-TW" sz="6400" i="1">
                        <a:latin typeface="Cambria Math"/>
                        <a:ea typeface="Cambria Math"/>
                      </a:rPr>
                      <m:t>𝑑</m:t>
                    </m:r>
                    <m:r>
                      <a:rPr lang="en-US" altLang="zh-TW" sz="6400" b="0" i="1" smtClean="0">
                        <a:latin typeface="Cambria Math"/>
                        <a:ea typeface="Cambria Math"/>
                      </a:rPr>
                      <m:t>𝑥</m:t>
                    </m:r>
                  </m:oMath>
                </a14:m>
                <a:endParaRPr lang="en-US" altLang="zh-TW" sz="6400" i="1" dirty="0" smtClean="0">
                  <a:latin typeface="Cambria Math"/>
                  <a:ea typeface="Cambria Math"/>
                </a:endParaRPr>
              </a:p>
              <a:p>
                <a:pPr marL="1792288" indent="0">
                  <a:buNone/>
                </a:pPr>
                <a:r>
                  <a:rPr lang="en-US" altLang="zh-TW" sz="6400" b="0" dirty="0" smtClean="0">
                    <a:ea typeface="Cambria Math"/>
                  </a:rPr>
                  <a:t>                                                          </a:t>
                </a:r>
                <a14:m>
                  <m:oMath xmlns:m="http://schemas.openxmlformats.org/officeDocument/2006/math">
                    <m:r>
                      <a:rPr lang="en-US" altLang="zh-TW" sz="6400" b="0" i="1" smtClean="0">
                        <a:latin typeface="Cambria Math"/>
                        <a:ea typeface="Cambria Math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altLang="zh-TW" sz="6400" i="1"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func>
                          <m:funcPr>
                            <m:ctrlPr>
                              <a:rPr lang="en-US" altLang="zh-TW" sz="6400" i="1">
                                <a:latin typeface="Cambria Math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  <m:brk m:alnAt="24"/>
                              </m:rPr>
                              <a:rPr lang="en-US" altLang="zh-TW" sz="6400">
                                <a:latin typeface="Cambria Math"/>
                                <a:ea typeface="Cambria Math"/>
                              </a:rPr>
                              <m:t>l</m:t>
                            </m:r>
                            <m:r>
                              <m:rPr>
                                <m:sty m:val="p"/>
                              </m:rPr>
                              <a:rPr lang="en-US" altLang="zh-TW" sz="6400">
                                <a:latin typeface="Cambria Math"/>
                                <a:ea typeface="Cambria Math"/>
                              </a:rPr>
                              <m:t>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TW" sz="6400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TW" sz="6400" i="1">
                                    <a:latin typeface="Cambria Math"/>
                                    <a:ea typeface="Cambria Math"/>
                                  </a:rPr>
                                  <m:t>𝑎</m:t>
                                </m:r>
                              </m:e>
                            </m:d>
                          </m:e>
                        </m:func>
                      </m:sub>
                      <m:sup>
                        <m:r>
                          <a:rPr lang="en-US" altLang="zh-TW" sz="6400" i="1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altLang="zh-TW" sz="6400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altLang="zh-TW" sz="6400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altLang="zh-TW" sz="6400" i="1">
                                    <a:latin typeface="Cambria Math"/>
                                    <a:ea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TW" sz="6400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  <m:r>
                                  <a:rPr lang="zh-TW" altLang="en-US" sz="6400" i="1"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</m:e>
                            </m:rad>
                            <m:r>
                              <a:rPr lang="zh-TW" altLang="en-US" sz="6400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den>
                        </m:f>
                      </m:e>
                    </m:nary>
                    <m:sSup>
                      <m:sSupPr>
                        <m:ctrlPr>
                          <a:rPr lang="en-US" altLang="zh-TW" sz="64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TW" sz="6400" i="1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altLang="zh-TW" sz="6400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altLang="zh-TW" sz="6400" i="1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zh-TW" sz="640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zh-TW" sz="64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6400" i="1">
                                        <a:latin typeface="Cambria Math"/>
                                        <a:ea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altLang="zh-TW" sz="6400" i="1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altLang="zh-TW" sz="6400" i="1">
                                    <a:latin typeface="Cambria Math"/>
                                    <a:ea typeface="Cambria Math"/>
                                  </a:rPr>
                                  <m:t>−2</m:t>
                                </m:r>
                                <m:d>
                                  <m:dPr>
                                    <m:ctrlPr>
                                      <a:rPr lang="en-US" altLang="zh-TW" sz="64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altLang="zh-TW" sz="6400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zh-TW" altLang="en-US" sz="6400" i="1">
                                            <a:latin typeface="Cambria Math"/>
                                            <a:ea typeface="Cambria Math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en-US" altLang="zh-TW" sz="6400" i="1">
                                            <a:latin typeface="Cambria Math"/>
                                            <a:ea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altLang="zh-TW" sz="6400" i="1">
                                        <a:latin typeface="Cambria Math"/>
                                        <a:ea typeface="Cambria Math"/>
                                      </a:rPr>
                                      <m:t>+</m:t>
                                    </m:r>
                                    <m:r>
                                      <a:rPr lang="en-US" altLang="zh-TW" sz="6400" i="1">
                                        <a:latin typeface="Cambria Math"/>
                                        <a:ea typeface="Cambria Math"/>
                                      </a:rPr>
                                      <m:t>𝑚</m:t>
                                    </m:r>
                                  </m:e>
                                </m:d>
                                <m:r>
                                  <a:rPr lang="en-US" altLang="zh-TW" sz="6400" i="1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  <m:r>
                                  <a:rPr lang="en-US" altLang="zh-TW" sz="6400" i="1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altLang="zh-TW" sz="64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altLang="zh-TW" sz="6400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US" altLang="zh-TW" sz="6400" i="1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zh-TW" altLang="en-US" sz="6400" i="1">
                                                <a:latin typeface="Cambria Math"/>
                                                <a:ea typeface="Cambria Math"/>
                                              </a:rPr>
                                              <m:t>𝜎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zh-TW" sz="6400" i="1">
                                                <a:latin typeface="Cambria Math"/>
                                                <a:ea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en-US" altLang="zh-TW" sz="6400" i="1">
                                            <a:latin typeface="Cambria Math"/>
                                            <a:ea typeface="Cambria Math"/>
                                          </a:rPr>
                                          <m:t>+</m:t>
                                        </m:r>
                                        <m:r>
                                          <a:rPr lang="en-US" altLang="zh-TW" sz="6400" i="1">
                                            <a:latin typeface="Cambria Math"/>
                                            <a:ea typeface="Cambria Math"/>
                                          </a:rPr>
                                          <m:t>𝑚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zh-TW" sz="6400" i="1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altLang="zh-TW" sz="6400" i="1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altLang="zh-TW" sz="64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altLang="zh-TW" sz="6400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US" altLang="zh-TW" sz="6400" i="1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zh-TW" altLang="en-US" sz="6400" i="1">
                                                <a:latin typeface="Cambria Math"/>
                                                <a:ea typeface="Cambria Math"/>
                                              </a:rPr>
                                              <m:t>𝜎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zh-TW" sz="6400" i="1">
                                                <a:latin typeface="Cambria Math"/>
                                                <a:ea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en-US" altLang="zh-TW" sz="6400" i="1">
                                            <a:latin typeface="Cambria Math"/>
                                            <a:ea typeface="Cambria Math"/>
                                          </a:rPr>
                                          <m:t>+</m:t>
                                        </m:r>
                                        <m:r>
                                          <a:rPr lang="en-US" altLang="zh-TW" sz="6400" i="1">
                                            <a:latin typeface="Cambria Math"/>
                                            <a:ea typeface="Cambria Math"/>
                                          </a:rPr>
                                          <m:t>𝑚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zh-TW" sz="6400" i="1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altLang="zh-TW" sz="6400" i="1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altLang="zh-TW" sz="64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6400" i="1">
                                        <a:latin typeface="Cambria Math"/>
                                        <a:ea typeface="Cambria Math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en-US" altLang="zh-TW" sz="6400" i="1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num>
                          <m:den>
                            <m:sSup>
                              <m:sSupPr>
                                <m:ctrlPr>
                                  <a:rPr lang="en-US" altLang="zh-TW" sz="6400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6400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  <m:r>
                                  <a:rPr lang="zh-TW" altLang="en-US" sz="6400" i="1">
                                    <a:latin typeface="Cambria Math"/>
                                    <a:ea typeface="Cambria Math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altLang="zh-TW" sz="6400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sup>
                    </m:sSup>
                    <m:r>
                      <a:rPr lang="en-US" altLang="zh-TW" sz="6400" i="1">
                        <a:latin typeface="Cambria Math"/>
                        <a:ea typeface="Cambria Math"/>
                      </a:rPr>
                      <m:t>𝑑𝑥</m:t>
                    </m:r>
                  </m:oMath>
                </a14:m>
                <a:endParaRPr lang="en-US" altLang="zh-TW" sz="6400" i="1" dirty="0" smtClean="0">
                  <a:latin typeface="Cambria Math"/>
                  <a:ea typeface="Cambria Math"/>
                </a:endParaRPr>
              </a:p>
              <a:p>
                <a:pPr marL="1255713" indent="0">
                  <a:buNone/>
                </a:pPr>
                <a:r>
                  <a:rPr lang="en-US" altLang="zh-TW" sz="6400" b="0" dirty="0" smtClean="0">
                    <a:ea typeface="Cambria Math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altLang="zh-TW" sz="6400" b="0" i="1" smtClean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altLang="zh-TW" sz="64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TW" sz="6400" b="0" i="1" smtClean="0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altLang="zh-TW" sz="6400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zh-TW" sz="64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zh-TW" altLang="en-US" sz="6400" b="0" i="1" smtClean="0">
                                    <a:latin typeface="Cambria Math"/>
                                    <a:ea typeface="Cambria Math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altLang="zh-TW" sz="6400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TW" sz="6400" b="0" i="1" smtClean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altLang="zh-TW" sz="6400" b="0" i="1" smtClean="0">
                                <a:latin typeface="Cambria Math"/>
                                <a:ea typeface="Cambria Math"/>
                              </a:rPr>
                              <m:t>𝑚</m:t>
                            </m:r>
                          </m:num>
                          <m:den>
                            <m:r>
                              <a:rPr lang="en-US" altLang="zh-TW" sz="64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  <m:nary>
                      <m:naryPr>
                        <m:limLoc m:val="undOvr"/>
                        <m:ctrlPr>
                          <a:rPr lang="en-US" altLang="zh-TW" sz="6400" i="1"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func>
                          <m:funcPr>
                            <m:ctrlPr>
                              <a:rPr lang="en-US" altLang="zh-TW" sz="6400" i="1">
                                <a:latin typeface="Cambria Math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  <m:brk m:alnAt="24"/>
                              </m:rPr>
                              <a:rPr lang="en-US" altLang="zh-TW" sz="6400">
                                <a:latin typeface="Cambria Math"/>
                                <a:ea typeface="Cambria Math"/>
                              </a:rPr>
                              <m:t>l</m:t>
                            </m:r>
                            <m:r>
                              <m:rPr>
                                <m:sty m:val="p"/>
                              </m:rPr>
                              <a:rPr lang="en-US" altLang="zh-TW" sz="6400">
                                <a:latin typeface="Cambria Math"/>
                                <a:ea typeface="Cambria Math"/>
                              </a:rPr>
                              <m:t>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TW" sz="6400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TW" sz="6400" i="1">
                                    <a:latin typeface="Cambria Math"/>
                                    <a:ea typeface="Cambria Math"/>
                                  </a:rPr>
                                  <m:t>𝑎</m:t>
                                </m:r>
                              </m:e>
                            </m:d>
                          </m:e>
                        </m:func>
                      </m:sub>
                      <m:sup>
                        <m:r>
                          <a:rPr lang="en-US" altLang="zh-TW" sz="6400" i="1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altLang="zh-TW" sz="6400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altLang="zh-TW" sz="6400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altLang="zh-TW" sz="6400" i="1">
                                    <a:latin typeface="Cambria Math"/>
                                    <a:ea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TW" sz="6400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  <m:r>
                                  <a:rPr lang="zh-TW" altLang="en-US" sz="6400" i="1"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</m:e>
                            </m:rad>
                            <m:r>
                              <a:rPr lang="zh-TW" altLang="en-US" sz="6400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den>
                        </m:f>
                      </m:e>
                    </m:nary>
                    <m:sSup>
                      <m:sSupPr>
                        <m:ctrlPr>
                          <a:rPr lang="en-US" altLang="zh-TW" sz="64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TW" sz="6400" i="1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altLang="zh-TW" sz="6400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altLang="zh-TW" sz="6400" i="1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altLang="zh-TW" sz="640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zh-TW" sz="640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6400" b="0" i="1" smtClean="0">
                                        <a:latin typeface="Cambria Math"/>
                                        <a:ea typeface="Cambria Math"/>
                                      </a:rPr>
                                      <m:t>𝑥</m:t>
                                    </m:r>
                                    <m:r>
                                      <a:rPr lang="en-US" altLang="zh-TW" sz="6400" b="0" i="1" smtClean="0"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  <m:d>
                                      <m:dPr>
                                        <m:ctrlPr>
                                          <a:rPr lang="en-US" altLang="zh-TW" sz="6400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64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𝑚</m:t>
                                        </m:r>
                                        <m:r>
                                          <a:rPr lang="en-US" altLang="zh-TW" sz="64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+</m:t>
                                        </m:r>
                                        <m:sSup>
                                          <m:sSupPr>
                                            <m:ctrlPr>
                                              <a:rPr lang="en-US" altLang="zh-TW" sz="64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zh-TW" altLang="en-US" sz="64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𝜎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zh-TW" sz="64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r>
                                  <a:rPr lang="en-US" altLang="zh-TW" sz="6400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altLang="zh-TW" sz="6400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6400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  <m:r>
                                  <a:rPr lang="zh-TW" altLang="en-US" sz="6400" i="1">
                                    <a:latin typeface="Cambria Math"/>
                                    <a:ea typeface="Cambria Math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altLang="zh-TW" sz="6400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sup>
                    </m:sSup>
                    <m:r>
                      <a:rPr lang="en-US" altLang="zh-TW" sz="6400" i="1">
                        <a:latin typeface="Cambria Math"/>
                        <a:ea typeface="Cambria Math"/>
                      </a:rPr>
                      <m:t>𝑑</m:t>
                    </m:r>
                    <m:r>
                      <a:rPr lang="en-US" altLang="zh-TW" sz="6400" b="0" i="1" smtClean="0">
                        <a:latin typeface="Cambria Math"/>
                        <a:ea typeface="Cambria Math"/>
                      </a:rPr>
                      <m:t>𝑥</m:t>
                    </m:r>
                  </m:oMath>
                </a14:m>
                <a:endParaRPr lang="en-US" altLang="zh-TW" sz="6400" i="1" dirty="0" smtClean="0">
                  <a:latin typeface="Cambria Math"/>
                  <a:ea typeface="Cambria Math"/>
                </a:endParaRPr>
              </a:p>
              <a:p>
                <a:pPr marL="1792288" indent="0">
                  <a:buNone/>
                </a:pPr>
                <a14:m>
                  <m:oMath xmlns:m="http://schemas.openxmlformats.org/officeDocument/2006/math">
                    <m:r>
                      <a:rPr lang="en-US" altLang="zh-TW" sz="6400" b="0" i="1" smtClean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altLang="zh-TW" sz="64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TW" sz="6400" i="1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altLang="zh-TW" sz="6400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zh-TW" sz="6400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zh-TW" altLang="en-US" sz="6400" i="1">
                                    <a:latin typeface="Cambria Math"/>
                                    <a:ea typeface="Cambria Math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altLang="zh-TW" sz="6400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TW" sz="6400" i="1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altLang="zh-TW" sz="6400" i="1">
                                <a:latin typeface="Cambria Math"/>
                                <a:ea typeface="Cambria Math"/>
                              </a:rPr>
                              <m:t>𝑚</m:t>
                            </m:r>
                          </m:num>
                          <m:den>
                            <m:r>
                              <a:rPr lang="en-US" altLang="zh-TW" sz="64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  <m:nary>
                      <m:naryPr>
                        <m:limLoc m:val="undOvr"/>
                        <m:ctrlPr>
                          <a:rPr lang="en-US" altLang="zh-TW" sz="6400" i="1" smtClean="0"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f>
                          <m:fPr>
                            <m:ctrlPr>
                              <a:rPr lang="en-US" altLang="zh-TW" sz="640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altLang="zh-TW" sz="6400" i="1">
                                    <a:latin typeface="Cambria Math"/>
                                    <a:ea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  <m:brk m:alnAt="24"/>
                                  </m:rPr>
                                  <a:rPr lang="en-US" altLang="zh-TW" sz="6400">
                                    <a:latin typeface="Cambria Math"/>
                                    <a:ea typeface="Cambria Math"/>
                                  </a:rPr>
                                  <m:t>l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TW" sz="6400">
                                    <a:latin typeface="Cambria Math"/>
                                    <a:ea typeface="Cambria Math"/>
                                  </a:rPr>
                                  <m:t>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altLang="zh-TW" sz="64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6400" i="1">
                                        <a:latin typeface="Cambria Math"/>
                                        <a:ea typeface="Cambria Math"/>
                                      </a:rPr>
                                      <m:t>𝑎</m:t>
                                    </m:r>
                                  </m:e>
                                </m:d>
                                <m:r>
                                  <a:rPr lang="en-US" altLang="zh-TW" sz="6400" i="1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</m:e>
                            </m:func>
                            <m:d>
                              <m:dPr>
                                <m:ctrlPr>
                                  <a:rPr lang="en-US" altLang="zh-TW" sz="640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TW" sz="6400" b="0" i="1" smtClean="0">
                                    <a:latin typeface="Cambria Math"/>
                                    <a:ea typeface="Cambria Math"/>
                                  </a:rPr>
                                  <m:t>𝑚</m:t>
                                </m:r>
                                <m:r>
                                  <a:rPr lang="en-US" altLang="zh-TW" sz="6400" b="0" i="1" smtClean="0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altLang="zh-TW" sz="64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TW" altLang="en-US" sz="6400" b="0" i="1" smtClean="0">
                                        <a:latin typeface="Cambria Math"/>
                                        <a:ea typeface="Cambria Math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altLang="zh-TW" sz="6400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num>
                          <m:den>
                            <m:r>
                              <a:rPr lang="zh-TW" altLang="en-US" sz="6400" i="1" smtClean="0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den>
                        </m:f>
                      </m:sub>
                      <m:sup>
                        <m:r>
                          <a:rPr lang="en-US" altLang="zh-TW" sz="6400" i="1" smtClean="0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altLang="zh-TW" sz="640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altLang="zh-TW" sz="6400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altLang="zh-TW" sz="640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TW" sz="6400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  <m:r>
                                  <a:rPr lang="zh-TW" altLang="en-US" sz="6400" b="0" i="1" smtClean="0"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</m:e>
                            </m:rad>
                          </m:den>
                        </m:f>
                        <m:sSup>
                          <m:sSupPr>
                            <m:ctrlPr>
                              <a:rPr lang="en-US" altLang="zh-TW" sz="640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zh-TW" sz="6400" b="0" i="1" smtClean="0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6400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altLang="zh-TW" sz="64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altLang="zh-TW" sz="64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6400" b="0" i="1" smtClean="0">
                                        <a:latin typeface="Cambria Math"/>
                                        <a:ea typeface="Cambria Math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altLang="zh-TW" sz="6400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altLang="zh-TW" sz="6400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  <m:r>
                          <a:rPr lang="en-US" altLang="zh-TW" sz="6400" b="0" i="1" smtClean="0">
                            <a:latin typeface="Cambria Math"/>
                            <a:ea typeface="Cambria Math"/>
                          </a:rPr>
                          <m:t>𝑑𝑦</m:t>
                        </m:r>
                      </m:e>
                    </m:nary>
                  </m:oMath>
                </a14:m>
                <a:r>
                  <a:rPr lang="en-US" altLang="zh-TW" sz="6400" i="1" dirty="0" smtClean="0">
                    <a:latin typeface="Cambria Math"/>
                    <a:ea typeface="Cambria Math"/>
                  </a:rPr>
                  <a:t>  </a:t>
                </a:r>
                <a:r>
                  <a:rPr lang="en-US" altLang="zh-TW" sz="6400" dirty="0" err="1" smtClean="0">
                    <a:latin typeface="Cambria Math"/>
                    <a:ea typeface="Cambria Math"/>
                  </a:rPr>
                  <a:t>whery</a:t>
                </a:r>
                <a:r>
                  <a:rPr lang="en-US" altLang="zh-TW" sz="6400" dirty="0" smtClean="0">
                    <a:latin typeface="Cambria Math"/>
                    <a:ea typeface="Cambria Math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zh-TW" sz="6400" b="0" i="1" smtClean="0">
                        <a:latin typeface="Cambria Math"/>
                        <a:ea typeface="Cambria Math"/>
                      </a:rPr>
                      <m:t>𝑦</m:t>
                    </m:r>
                    <m:r>
                      <a:rPr lang="en-US" altLang="zh-TW" sz="64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altLang="zh-TW" sz="64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d>
                          <m:dPr>
                            <m:begChr m:val="["/>
                            <m:endChr m:val="]"/>
                            <m:ctrlPr>
                              <a:rPr lang="en-US" altLang="zh-TW" sz="6400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zh-TW" sz="6400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en-US" altLang="zh-TW" sz="6400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altLang="zh-TW" sz="6400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TW" sz="6400" i="1">
                                    <a:latin typeface="Cambria Math"/>
                                    <a:ea typeface="Cambria Math"/>
                                  </a:rPr>
                                  <m:t>𝑚</m:t>
                                </m:r>
                                <m:r>
                                  <a:rPr lang="en-US" altLang="zh-TW" sz="6400" i="1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altLang="zh-TW" sz="64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TW" altLang="en-US" sz="6400" i="1">
                                        <a:latin typeface="Cambria Math"/>
                                        <a:ea typeface="Cambria Math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altLang="zh-TW" sz="6400" i="1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num>
                      <m:den>
                        <m:r>
                          <a:rPr lang="zh-TW" altLang="en-US" sz="6400" b="0" i="1" smtClean="0">
                            <a:latin typeface="Cambria Math"/>
                            <a:ea typeface="Cambria Math"/>
                          </a:rPr>
                          <m:t>𝜎</m:t>
                        </m:r>
                      </m:den>
                    </m:f>
                  </m:oMath>
                </a14:m>
                <a:endParaRPr lang="en-US" altLang="zh-TW" sz="6400" dirty="0" smtClean="0">
                  <a:latin typeface="Cambria Math"/>
                  <a:ea typeface="Cambria Math"/>
                </a:endParaRPr>
              </a:p>
              <a:p>
                <a:pPr marL="179228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6400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sz="64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sz="6400" i="1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altLang="zh-TW" sz="64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sz="6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en-US" sz="6400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altLang="zh-TW" sz="64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TW" sz="6400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altLang="zh-TW" sz="6400" i="1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altLang="zh-TW" sz="64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zh-TW" altLang="en-US" sz="6400" i="1" smtClean="0">
                          <a:latin typeface="Cambria Math"/>
                          <a:ea typeface="Cambria Math"/>
                        </a:rPr>
                        <m:t>𝜙</m:t>
                      </m:r>
                      <m:d>
                        <m:dPr>
                          <m:ctrlPr>
                            <a:rPr lang="en-US" altLang="zh-TW" sz="640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sz="64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6400" i="1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  <m:r>
                                <a:rPr lang="en-US" altLang="zh-TW" sz="6400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altLang="zh-TW" sz="6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en-US" sz="6400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altLang="zh-TW" sz="64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TW" sz="64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altLang="zh-TW" sz="6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  <m:brk m:alnAt="24"/>
                                    </m:rPr>
                                    <a:rPr lang="en-US" altLang="zh-TW" sz="6400">
                                      <a:latin typeface="Cambria Math"/>
                                      <a:ea typeface="Cambria Math"/>
                                    </a:rPr>
                                    <m:t>l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TW" sz="6400">
                                      <a:latin typeface="Cambria Math"/>
                                      <a:ea typeface="Cambria Math"/>
                                    </a:rPr>
                                    <m:t>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altLang="zh-TW" sz="64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6400" i="1">
                                          <a:latin typeface="Cambria Math"/>
                                          <a:ea typeface="Cambria Math"/>
                                        </a:rPr>
                                        <m:t>𝑎</m:t>
                                      </m:r>
                                    </m:e>
                                  </m:d>
                                </m:e>
                              </m:func>
                            </m:num>
                            <m:den>
                              <m:r>
                                <a:rPr lang="zh-TW" altLang="en-US" sz="6400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altLang="zh-TW" sz="6400" dirty="0" smtClean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:endParaRPr lang="en-US" altLang="zh-TW" i="1" dirty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:endParaRPr lang="en-US" altLang="zh-TW" i="1" dirty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:endParaRPr lang="en-US" altLang="zh-TW" dirty="0"/>
              </a:p>
              <a:p>
                <a:pPr marL="0" indent="0">
                  <a:buNone/>
                </a:pP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27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9036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/>
                      </a:rPr>
                      <m:t>𝐶</m:t>
                    </m:r>
                    <m:r>
                      <a:rPr lang="en-US" altLang="zh-TW" sz="2800" i="1">
                        <a:latin typeface="Cambria Math"/>
                        <a:ea typeface="Cambria Math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altLang="zh-TW" sz="2800" i="1"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altLang="zh-TW" sz="2800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  <m:sup>
                        <m:r>
                          <a:rPr lang="en-US" altLang="zh-TW" sz="2800" i="1">
                            <a:latin typeface="Cambria Math"/>
                            <a:ea typeface="Cambria Math"/>
                          </a:rPr>
                          <m:t>𝑇</m:t>
                        </m:r>
                      </m:sup>
                      <m:e>
                        <m:nary>
                          <m:naryPr>
                            <m:limLoc m:val="undOvr"/>
                            <m:ctrlPr>
                              <a:rPr lang="en-US" altLang="zh-TW" sz="2800" i="1">
                                <a:latin typeface="Cambria Math"/>
                                <a:ea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4"/>
                              </m:rPr>
                              <a:rPr lang="en-US" altLang="zh-TW" sz="2800" i="1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altLang="zh-TW" sz="2800" i="1">
                                <a:latin typeface="Cambria Math"/>
                                <a:ea typeface="Cambria Math"/>
                              </a:rPr>
                              <m:t>∞</m:t>
                            </m:r>
                          </m:sub>
                          <m:sup>
                            <m:r>
                              <a:rPr lang="en-US" altLang="zh-TW" sz="2800" i="1">
                                <a:latin typeface="Cambria Math"/>
                                <a:ea typeface="Cambria Math"/>
                              </a:rPr>
                              <m:t>+∞</m:t>
                            </m:r>
                          </m:sup>
                          <m:e>
                            <m:r>
                              <m:rPr>
                                <m:sty m:val="p"/>
                              </m:rPr>
                              <a:rPr lang="el-GR" altLang="zh-TW" sz="2800" i="1">
                                <a:latin typeface="Cambria Math"/>
                                <a:ea typeface="Cambria Math"/>
                              </a:rPr>
                              <m:t>κ</m:t>
                            </m:r>
                            <m:d>
                              <m:dPr>
                                <m:ctrlPr>
                                  <a:rPr lang="el-GR" altLang="zh-TW" sz="2800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altLang="zh-TW" sz="2800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altLang="zh-TW" sz="28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TW" altLang="en-US" sz="2800" i="1">
                                            <a:latin typeface="Cambria Math"/>
                                          </a:rPr>
                                          <m:t>𝜇</m:t>
                                        </m:r>
                                      </m:e>
                                      <m:sub>
                                        <m:r>
                                          <a:rPr lang="en-US" altLang="zh-TW" sz="2800" i="1">
                                            <a:latin typeface="Cambria Math"/>
                                          </a:rPr>
                                          <m:t>𝑠</m:t>
                                        </m:r>
                                        <m:r>
                                          <a:rPr lang="en-US" altLang="zh-TW" sz="2800" i="1">
                                            <a:latin typeface="Cambria Math"/>
                                          </a:rPr>
                                          <m:t>,</m:t>
                                        </m:r>
                                        <m:r>
                                          <a:rPr lang="en-US" altLang="zh-TW" sz="2800" i="1">
                                            <a:latin typeface="Cambria Math"/>
                                          </a:rPr>
                                          <m:t>𝑇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en-US" altLang="zh-TW" sz="2800" i="1">
                                    <a:latin typeface="Cambria Math"/>
                                  </a:rPr>
                                  <m:t>;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altLang="zh-TW" sz="2800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altLang="zh-TW" sz="28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l-GR" altLang="zh-TW" sz="2800" i="1">
                                            <a:latin typeface="Cambria Math"/>
                                          </a:rPr>
                                          <m:t>Σ</m:t>
                                        </m:r>
                                      </m:e>
                                      <m:sub>
                                        <m:r>
                                          <a:rPr lang="en-US" altLang="zh-TW" sz="2800" i="1">
                                            <a:latin typeface="Cambria Math"/>
                                          </a:rPr>
                                          <m:t>𝑠</m:t>
                                        </m:r>
                                        <m:r>
                                          <a:rPr lang="en-US" altLang="zh-TW" sz="2800" i="1">
                                            <a:latin typeface="Cambria Math"/>
                                          </a:rPr>
                                          <m:t>,</m:t>
                                        </m:r>
                                        <m:r>
                                          <a:rPr lang="en-US" altLang="zh-TW" sz="2800" i="1">
                                            <a:latin typeface="Cambria Math"/>
                                          </a:rPr>
                                          <m:t>𝑇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en-US" altLang="zh-TW" sz="2800" i="1">
                                    <a:latin typeface="Cambria Math"/>
                                  </a:rPr>
                                  <m:t>;</m:t>
                                </m:r>
                                <m:r>
                                  <a:rPr lang="en-US" altLang="zh-TW" sz="2800" i="1">
                                    <a:latin typeface="Cambria Math"/>
                                  </a:rPr>
                                  <m:t>𝐾</m:t>
                                </m:r>
                              </m:e>
                            </m:d>
                            <m:sSub>
                              <m:sSubPr>
                                <m:ctrlPr>
                                  <a:rPr lang="el-GR" altLang="zh-TW" sz="2800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800" i="1">
                                    <a:latin typeface="Cambria Math"/>
                                    <a:ea typeface="Cambria Math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altLang="zh-TW" sz="2800" i="1">
                                    <a:latin typeface="Cambria Math"/>
                                    <a:ea typeface="Cambria Math"/>
                                  </a:rPr>
                                  <m:t>𝑇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l-GR" altLang="zh-TW" sz="2800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l-GR" altLang="zh-TW" sz="28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l-GR" altLang="zh-TW" sz="2800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zh-TW" altLang="el-GR" sz="2800" i="1">
                                            <a:latin typeface="Cambria Math"/>
                                            <a:ea typeface="Cambria Math"/>
                                          </a:rPr>
                                          <m:t>𝛾</m:t>
                                        </m:r>
                                      </m:e>
                                      <m:sup>
                                        <m:r>
                                          <a:rPr lang="en-US" altLang="zh-TW" sz="2800" i="1">
                                            <a:latin typeface="Cambria Math"/>
                                            <a:ea typeface="Cambria Math"/>
                                          </a:rPr>
                                          <m:t>𝑑</m:t>
                                        </m:r>
                                      </m:sup>
                                    </m:sSup>
                                  </m:sub>
                                </m:sSub>
                                <m:r>
                                  <a:rPr lang="el-GR" altLang="zh-TW" sz="2800" i="1">
                                    <a:latin typeface="Cambria Math"/>
                                    <a:ea typeface="Cambria Math"/>
                                  </a:rPr>
                                  <m:t>∈</m:t>
                                </m:r>
                                <m:r>
                                  <a:rPr lang="en-US" altLang="zh-TW" sz="2800" i="1">
                                    <a:latin typeface="Cambria Math"/>
                                    <a:ea typeface="Cambria Math"/>
                                  </a:rPr>
                                  <m:t>ⅆ</m:t>
                                </m:r>
                                <m:r>
                                  <a:rPr lang="en-US" altLang="zh-TW" sz="2800" i="1">
                                    <a:latin typeface="Cambria Math"/>
                                    <a:ea typeface="Cambria Math"/>
                                  </a:rPr>
                                  <m:t>𝑟</m:t>
                                </m:r>
                                <m:r>
                                  <a:rPr lang="en-US" altLang="zh-TW" sz="2800" i="1">
                                    <a:latin typeface="Cambria Math"/>
                                    <a:ea typeface="Cambria Math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altLang="zh-TW" sz="28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TW" altLang="en-US" sz="2800" i="1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p>
                                    <m:r>
                                      <a:rPr lang="en-US" altLang="zh-TW" sz="2800" i="1">
                                        <a:latin typeface="Cambria Math"/>
                                        <a:ea typeface="Cambria Math"/>
                                      </a:rPr>
                                      <m:t>𝑑</m:t>
                                    </m:r>
                                  </m:sup>
                                </m:sSup>
                                <m:r>
                                  <a:rPr lang="en-US" altLang="zh-TW" sz="2800" i="1">
                                    <a:latin typeface="Cambria Math"/>
                                    <a:ea typeface="Cambria Math"/>
                                  </a:rPr>
                                  <m:t>∈ⅆ</m:t>
                                </m:r>
                                <m:r>
                                  <a:rPr lang="en-US" altLang="zh-TW" sz="2800" i="1">
                                    <a:latin typeface="Cambria Math"/>
                                    <a:ea typeface="Cambria Math"/>
                                  </a:rPr>
                                  <m:t>𝑠</m:t>
                                </m:r>
                              </m:e>
                            </m:d>
                          </m:e>
                        </m:nary>
                      </m:e>
                    </m:nary>
                  </m:oMath>
                </a14:m>
                <a:endParaRPr lang="en-US" altLang="zh-TW" sz="2800" dirty="0" smtClean="0"/>
              </a:p>
              <a:p>
                <a:r>
                  <a:rPr lang="en-US" altLang="zh-TW" sz="2800" dirty="0"/>
                  <a:t>Given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28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 sz="2800" i="1"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zh-TW" sz="2800" i="1">
                                <a:latin typeface="Cambria Math"/>
                              </a:rPr>
                              <m:t>𝑠</m:t>
                            </m:r>
                            <m:r>
                              <a:rPr lang="en-US" altLang="zh-TW" sz="2800" i="1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TW" sz="2800" i="1">
                                <a:latin typeface="Cambria Math"/>
                              </a:rPr>
                              <m:t>𝑇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TW" sz="2800" baseline="-25000" dirty="0"/>
                  <a:t> </a:t>
                </a:r>
                <a:r>
                  <a:rPr lang="en-US" altLang="zh-TW" sz="2800" dirty="0"/>
                  <a:t>and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28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altLang="zh-TW" sz="2800" i="1">
                                <a:latin typeface="Cambria Math"/>
                              </a:rPr>
                              <m:t>Σ</m:t>
                            </m:r>
                          </m:e>
                          <m:sub>
                            <m:r>
                              <a:rPr lang="en-US" altLang="zh-TW" sz="2800" i="1">
                                <a:latin typeface="Cambria Math"/>
                              </a:rPr>
                              <m:t>𝑠</m:t>
                            </m:r>
                            <m:r>
                              <a:rPr lang="en-US" altLang="zh-TW" sz="2800" i="1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TW" sz="2800" i="1">
                                <a:latin typeface="Cambria Math"/>
                              </a:rPr>
                              <m:t>𝑇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TW" sz="2800" dirty="0"/>
                  <a:t> the two first centered moments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altLang="zh-TW" sz="2800" i="1">
                            <a:latin typeface="Cambria Math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altLang="zh-TW" sz="2800" dirty="0"/>
                  <a:t> conditional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altLang="zh-TW" sz="2800" i="1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zh-TW" sz="2800" dirty="0"/>
                  <a:t> </a:t>
                </a:r>
                <a:r>
                  <a:rPr lang="en-US" altLang="zh-TW" sz="2800" dirty="0"/>
                  <a:t>.</a:t>
                </a:r>
                <a:endParaRPr lang="en-US" altLang="zh-TW" sz="2800" dirty="0"/>
              </a:p>
              <a:p>
                <a:pPr marL="265113" indent="-8890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TW" sz="2800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800" i="1">
                                  <a:latin typeface="Cambria Math"/>
                                </a:rPr>
                              </m:ctrlPr>
                            </m:eqArr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TW" sz="28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altLang="zh-TW" sz="28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800" i="1">
                                          <a:latin typeface="Cambria Math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altLang="zh-TW" sz="2800" i="1">
                                          <a:latin typeface="Cambria Math"/>
                                        </a:rPr>
                                        <m:t>𝑠</m:t>
                                      </m:r>
                                      <m:r>
                                        <a:rPr lang="en-US" altLang="zh-TW" sz="2800" i="1"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en-US" altLang="zh-TW" sz="2800" i="1">
                                          <a:latin typeface="Cambria Math"/>
                                        </a:rPr>
                                        <m:t>𝑇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altLang="zh-TW" sz="2800" i="1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altLang="zh-TW" sz="28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800" i="1">
                                          <a:latin typeface="Cambria Math"/>
                                          <a:ea typeface="Cambria Math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en-US" altLang="zh-TW" sz="2800" i="1">
                                          <a:latin typeface="Cambria Math"/>
                                          <a:ea typeface="Cambria Math"/>
                                        </a:rPr>
                                        <m:t>𝑇</m:t>
                                      </m:r>
                                    </m:sub>
                                  </m:sSub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8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800" i="1">
                                          <a:latin typeface="Cambria Math"/>
                                          <a:ea typeface="Cambria Math"/>
                                        </a:rPr>
                                        <m:t>𝑙</m:t>
                                      </m:r>
                                    </m:e>
                                    <m:sub>
                                      <m:r>
                                        <a:rPr lang="en-US" altLang="zh-TW" sz="2800" i="1">
                                          <a:latin typeface="Cambria Math"/>
                                          <a:ea typeface="Cambria Math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d>
                                    <m:dPr>
                                      <m:begChr m:val="|"/>
                                      <m:endChr m:val=""/>
                                      <m:ctrlPr>
                                        <a:rPr lang="en-US" altLang="zh-TW" sz="28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latin typeface="Cambria Math"/>
                                              <a:ea typeface="Cambria Math"/>
                                            </a:rPr>
                                            <m:t>ℱ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i="1">
                                              <a:latin typeface="Cambria Math"/>
                                              <a:ea typeface="Cambria Math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TW" sz="28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altLang="zh-TW" sz="28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altLang="zh-TW" sz="2800" i="1">
                                          <a:latin typeface="Cambria Math"/>
                                          <a:ea typeface="Cambria Math"/>
                                        </a:rPr>
                                        <m:t>Σ</m:t>
                                      </m:r>
                                    </m:e>
                                    <m:sub>
                                      <m:r>
                                        <a:rPr lang="en-US" altLang="zh-TW" sz="2800" i="1">
                                          <a:latin typeface="Cambria Math"/>
                                        </a:rPr>
                                        <m:t>𝑠</m:t>
                                      </m:r>
                                      <m:r>
                                        <a:rPr lang="en-US" altLang="zh-TW" sz="2800" i="1"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en-US" altLang="zh-TW" sz="2800" i="1">
                                          <a:latin typeface="Cambria Math"/>
                                        </a:rPr>
                                        <m:t>𝑇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altLang="zh-TW" sz="2800" i="1"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/>
                                    </a:rPr>
                                    <m:t>𝑉𝑎𝑟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altLang="zh-TW" sz="28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800" i="1">
                                          <a:latin typeface="Cambria Math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en-US" altLang="zh-TW" sz="2800" i="1">
                                          <a:latin typeface="Cambria Math"/>
                                        </a:rPr>
                                        <m:t>𝑇</m:t>
                                      </m:r>
                                    </m:sub>
                                  </m:sSub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sz="2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8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800" i="1">
                                          <a:latin typeface="Cambria Math"/>
                                        </a:rPr>
                                        <m:t>𝑙</m:t>
                                      </m:r>
                                    </m:e>
                                    <m:sub>
                                      <m:r>
                                        <a:rPr lang="en-US" altLang="zh-TW" sz="2800" i="1">
                                          <a:latin typeface="Cambria Math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d>
                                    <m:dPr>
                                      <m:begChr m:val="|"/>
                                      <m:endChr m:val=""/>
                                      <m:ctrlPr>
                                        <a:rPr lang="en-US" altLang="zh-TW" sz="28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latin typeface="Cambria Math"/>
                                              <a:ea typeface="Cambria Math"/>
                                            </a:rPr>
                                            <m:t>ℱ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i="1">
                                              <a:latin typeface="Cambria Math"/>
                                              <a:ea typeface="Cambria Math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0090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Introduction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 smtClean="0"/>
              <a:t>The standard Black and </a:t>
            </a:r>
            <a:r>
              <a:rPr kumimoji="1" lang="en-US" altLang="zh-TW" dirty="0" err="1" smtClean="0"/>
              <a:t>Scholes</a:t>
            </a:r>
            <a:r>
              <a:rPr kumimoji="1" lang="en-US" altLang="zh-TW" dirty="0" smtClean="0"/>
              <a:t> frameworks is the starting point of options.</a:t>
            </a:r>
          </a:p>
          <a:p>
            <a:pPr lvl="1"/>
            <a:r>
              <a:rPr kumimoji="1" lang="en-US" altLang="zh-TW" dirty="0" smtClean="0"/>
              <a:t>Risk-free interest rate is assumed constant.</a:t>
            </a:r>
          </a:p>
          <a:p>
            <a:pPr lvl="1"/>
            <a:r>
              <a:rPr kumimoji="1" lang="en-US" altLang="zh-TW" dirty="0" smtClean="0"/>
              <a:t>For short term can be considered reasonable.</a:t>
            </a:r>
          </a:p>
          <a:p>
            <a:r>
              <a:rPr kumimoji="1" lang="en-US" altLang="zh-TW" dirty="0" smtClean="0"/>
              <a:t>The exotic barrier option of stochastic interest rate is a difficult problem.</a:t>
            </a:r>
          </a:p>
          <a:p>
            <a:pPr lvl="1"/>
            <a:r>
              <a:rPr kumimoji="1" lang="en-US" altLang="zh-TW" dirty="0" smtClean="0"/>
              <a:t>It is usually solved by Monte-Carlo simulations or partial differential equations.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3634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3400" i="1">
                          <a:latin typeface="Cambria Math"/>
                        </a:rPr>
                        <m:t>𝐷</m:t>
                      </m:r>
                      <m:r>
                        <a:rPr lang="en-US" altLang="zh-TW" sz="3400" i="1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sz="34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3400" i="1">
                              <a:latin typeface="Cambria Math"/>
                              <a:ea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altLang="zh-TW" sz="3400" i="1">
                              <a:latin typeface="Cambria Math"/>
                              <a:ea typeface="Cambria Math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TW" sz="34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34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3400" i="1">
                                  <a:latin typeface="Cambria Math"/>
                                  <a:ea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TW" sz="3400" i="1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altLang="zh-TW" sz="3400" i="1">
                              <a:latin typeface="Cambria Math"/>
                              <a:ea typeface="Cambria Math"/>
                            </a:rPr>
                            <m:t>&gt;</m:t>
                          </m:r>
                          <m:r>
                            <a:rPr lang="en-US" altLang="zh-TW" sz="3400" i="1">
                              <a:latin typeface="Cambria Math"/>
                              <a:ea typeface="Cambria Math"/>
                            </a:rPr>
                            <m:t>𝐾</m:t>
                          </m:r>
                          <m:r>
                            <a:rPr lang="en-US" altLang="zh-TW" sz="3400" i="1">
                              <a:latin typeface="Cambria Math"/>
                              <a:ea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sz="34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zh-TW" altLang="en-US" sz="3400" i="1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altLang="zh-TW" sz="3400" i="1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sup>
                          </m:sSup>
                          <m:r>
                            <a:rPr lang="en-US" altLang="zh-TW" sz="3400" i="1">
                              <a:latin typeface="Cambria Math"/>
                              <a:ea typeface="Cambria Math"/>
                            </a:rPr>
                            <m:t>≤</m:t>
                          </m:r>
                          <m:r>
                            <a:rPr lang="en-US" altLang="zh-TW" sz="3400" i="1">
                              <a:latin typeface="Cambria Math"/>
                              <a:ea typeface="Cambria Math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en-US" altLang="zh-TW" sz="3400" dirty="0"/>
              </a:p>
              <a:p>
                <a:pPr marL="176213" indent="-176213">
                  <a:buNone/>
                </a:pPr>
                <a:r>
                  <a:rPr lang="en-US" altLang="zh-TW" sz="3400" dirty="0"/>
                  <a:t>    </a:t>
                </a:r>
                <a14:m>
                  <m:oMath xmlns:m="http://schemas.openxmlformats.org/officeDocument/2006/math">
                    <m:r>
                      <a:rPr lang="en-US" altLang="zh-TW" sz="240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altLang="zh-TW" sz="2400" i="1">
                        <a:latin typeface="Cambria Math"/>
                        <a:ea typeface="Cambria Math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altLang="zh-TW" sz="2400" i="1"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altLang="zh-TW" sz="2400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  <m:sup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𝑇</m:t>
                        </m:r>
                      </m:sup>
                      <m:e>
                        <m:nary>
                          <m:naryPr>
                            <m:limLoc m:val="undOvr"/>
                            <m:ctrlPr>
                              <a:rPr lang="en-US" altLang="zh-TW" sz="2400" i="1">
                                <a:latin typeface="Cambria Math"/>
                                <a:ea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4"/>
                              </m:rPr>
                              <a:rPr lang="en-US" altLang="zh-TW" sz="2400" i="1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altLang="zh-TW" sz="2400" i="1">
                                <a:latin typeface="Cambria Math"/>
                                <a:ea typeface="Cambria Math"/>
                              </a:rPr>
                              <m:t>∞</m:t>
                            </m:r>
                          </m:sub>
                          <m:sup>
                            <m:r>
                              <a:rPr lang="en-US" altLang="zh-TW" sz="2400" i="1">
                                <a:latin typeface="Cambria Math"/>
                                <a:ea typeface="Cambria Math"/>
                              </a:rPr>
                              <m:t>+∞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altLang="zh-TW" sz="2400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latin typeface="Cambria Math"/>
                                    <a:ea typeface="Cambria Math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/>
                                    <a:ea typeface="Cambria Math"/>
                                  </a:rPr>
                                  <m:t>𝑇</m:t>
                                </m:r>
                              </m:sub>
                            </m:sSub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zh-TW" sz="2400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/>
                                        <a:ea typeface="Cambria Math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latin typeface="Cambria Math"/>
                                        <a:ea typeface="Cambria Math"/>
                                      </a:rPr>
                                      <m:t>𝑇</m:t>
                                    </m:r>
                                  </m:sub>
                                </m:sSub>
                                <m:r>
                                  <a:rPr lang="en-US" altLang="zh-TW" sz="2400" i="1">
                                    <a:latin typeface="Cambria Math"/>
                                    <a:ea typeface="Cambria Math"/>
                                  </a:rPr>
                                  <m:t>&gt;</m:t>
                                </m:r>
                                <m:func>
                                  <m:funcPr>
                                    <m:ctrlPr>
                                      <a:rPr lang="en-US" altLang="zh-TW" sz="24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TW" sz="2400">
                                        <a:latin typeface="Cambria Math"/>
                                        <a:ea typeface="Cambria Math"/>
                                      </a:rPr>
                                      <m:t>ln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altLang="zh-TW" sz="2400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400" i="1">
                                            <a:latin typeface="Cambria Math"/>
                                            <a:ea typeface="Cambria Math"/>
                                          </a:rPr>
                                          <m:t>𝐾</m:t>
                                        </m:r>
                                      </m:e>
                                    </m:d>
                                    <m:d>
                                      <m:dPr>
                                        <m:begChr m:val="|"/>
                                        <m:endChr m:val=""/>
                                        <m:ctrlPr>
                                          <a:rPr lang="en-US" altLang="zh-TW" sz="2400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TW" sz="2400" i="1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/>
                                                <a:ea typeface="Cambria Math"/>
                                              </a:rPr>
                                              <m:t>𝑟</m:t>
                                            </m:r>
                                          </m:e>
                                          <m:sub>
                                            <m:sSup>
                                              <m:sSupPr>
                                                <m:ctrlPr>
                                                  <a:rPr lang="en-US" altLang="zh-TW" sz="2400" i="1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zh-TW" altLang="en-US" sz="2400" i="1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𝛾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altLang="zh-TW" sz="2400" i="1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𝑑</m:t>
                                                </m:r>
                                              </m:sup>
                                            </m:sSup>
                                          </m:sub>
                                        </m:sSub>
                                        <m:r>
                                          <a:rPr lang="en-US" altLang="zh-TW" sz="2400" i="1">
                                            <a:latin typeface="Cambria Math"/>
                                            <a:ea typeface="Cambria Math"/>
                                          </a:rPr>
                                          <m:t>=</m:t>
                                        </m:r>
                                        <m:r>
                                          <a:rPr lang="en-US" altLang="zh-TW" sz="2400" i="1">
                                            <a:latin typeface="Cambria Math"/>
                                            <a:ea typeface="Cambria Math"/>
                                          </a:rPr>
                                          <m:t>𝑟</m:t>
                                        </m:r>
                                        <m:r>
                                          <a:rPr lang="en-US" altLang="zh-TW" sz="2400" i="1">
                                            <a:latin typeface="Cambria Math"/>
                                            <a:ea typeface="Cambria Math"/>
                                          </a:rPr>
                                          <m:t>,</m:t>
                                        </m:r>
                                        <m:sSup>
                                          <m:sSupPr>
                                            <m:ctrlPr>
                                              <a:rPr lang="en-US" altLang="zh-TW" sz="2400" i="1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zh-TW" altLang="en-US" sz="2400" i="1">
                                                <a:latin typeface="Cambria Math"/>
                                                <a:ea typeface="Cambria Math"/>
                                              </a:rPr>
                                              <m:t>𝛾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zh-TW" sz="2400" i="1">
                                                <a:latin typeface="Cambria Math"/>
                                                <a:ea typeface="Cambria Math"/>
                                              </a:rPr>
                                              <m:t>𝑑</m:t>
                                            </m:r>
                                          </m:sup>
                                        </m:sSup>
                                        <m:r>
                                          <a:rPr lang="en-US" altLang="zh-TW" sz="2400" i="1">
                                            <a:latin typeface="Cambria Math"/>
                                            <a:ea typeface="Cambria Math"/>
                                          </a:rPr>
                                          <m:t>=</m:t>
                                        </m:r>
                                        <m:r>
                                          <a:rPr lang="en-US" altLang="zh-TW" sz="2400" i="1">
                                            <a:latin typeface="Cambria Math"/>
                                            <a:ea typeface="Cambria Math"/>
                                          </a:rPr>
                                          <m:t>𝑠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</m:d>
                          </m:e>
                        </m:nary>
                      </m:e>
                    </m:nary>
                    <m:sSub>
                      <m:sSubPr>
                        <m:ctrlPr>
                          <a:rPr lang="en-US" altLang="zh-TW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𝑄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altLang="zh-TW" sz="24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altLang="zh-TW" sz="2400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zh-TW" altLang="en-US" sz="2400" i="1">
                                    <a:latin typeface="Cambria Math"/>
                                    <a:ea typeface="Cambria Math"/>
                                  </a:rPr>
                                  <m:t>𝛾</m:t>
                                </m:r>
                              </m:e>
                              <m:sup>
                                <m:r>
                                  <a:rPr lang="en-US" altLang="zh-TW" sz="2400" i="1">
                                    <a:latin typeface="Cambria Math"/>
                                    <a:ea typeface="Cambria Math"/>
                                  </a:rPr>
                                  <m:t>𝑑</m:t>
                                </m:r>
                              </m:sup>
                            </m:sSup>
                          </m:sub>
                        </m:sSub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∈ⅆ</m:t>
                        </m:r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𝑟</m:t>
                        </m:r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TW" sz="2400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zh-TW" altLang="en-US" sz="2400" i="1">
                                <a:latin typeface="Cambria Math"/>
                                <a:ea typeface="Cambria Math"/>
                              </a:rPr>
                              <m:t>𝛾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/>
                                <a:ea typeface="Cambria Math"/>
                              </a:rPr>
                              <m:t>𝑑</m:t>
                            </m:r>
                          </m:sup>
                        </m:sSup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∈ⅆ</m:t>
                        </m:r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𝑠</m:t>
                        </m:r>
                      </m:e>
                    </m:d>
                  </m:oMath>
                </a14:m>
                <a:endParaRPr lang="en-US" altLang="zh-TW" sz="2400" dirty="0"/>
              </a:p>
              <a:p>
                <a:pPr marL="0" indent="0">
                  <a:buNone/>
                </a:pPr>
                <a:r>
                  <a:rPr lang="en-US" altLang="zh-TW" sz="2400" dirty="0"/>
                  <a:t>    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/>
                        <a:ea typeface="Cambria Math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altLang="zh-TW" sz="2400" i="1"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altLang="zh-TW" sz="2400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  <m:sup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𝑇</m:t>
                        </m:r>
                      </m:sup>
                      <m:e>
                        <m:nary>
                          <m:naryPr>
                            <m:limLoc m:val="undOvr"/>
                            <m:ctrlPr>
                              <a:rPr lang="en-US" altLang="zh-TW" sz="2400" i="1">
                                <a:latin typeface="Cambria Math"/>
                                <a:ea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4"/>
                              </m:rPr>
                              <a:rPr lang="en-US" altLang="zh-TW" sz="2400" i="1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altLang="zh-TW" sz="2400" i="1">
                                <a:latin typeface="Cambria Math"/>
                                <a:ea typeface="Cambria Math"/>
                              </a:rPr>
                              <m:t>∞</m:t>
                            </m:r>
                          </m:sub>
                          <m:sup>
                            <m:r>
                              <a:rPr lang="en-US" altLang="zh-TW" sz="2400" i="1">
                                <a:latin typeface="Cambria Math"/>
                                <a:ea typeface="Cambria Math"/>
                              </a:rPr>
                              <m:t>+∞</m:t>
                            </m:r>
                          </m:sup>
                          <m:e>
                            <m:r>
                              <a:rPr lang="zh-TW" altLang="en-US" sz="2400" i="1">
                                <a:latin typeface="Cambria Math"/>
                                <a:ea typeface="Cambria Math"/>
                              </a:rPr>
                              <m:t>𝒩</m:t>
                            </m:r>
                            <m:d>
                              <m:dPr>
                                <m:ctrlPr>
                                  <a:rPr lang="en-US" altLang="zh-TW" sz="2400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zh-TW" sz="24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func>
                                      <m:funcPr>
                                        <m:ctrlPr>
                                          <a:rPr lang="en-US" altLang="zh-TW" sz="2400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TW" sz="2400">
                                            <a:latin typeface="Cambria Math"/>
                                            <a:ea typeface="Cambria Math"/>
                                          </a:rPr>
                                          <m:t>ln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altLang="zh-TW" sz="2400" i="1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/>
                                                <a:ea typeface="Cambria Math"/>
                                              </a:rPr>
                                              <m:t>𝐾</m:t>
                                            </m:r>
                                          </m:e>
                                        </m:d>
                                        <m:r>
                                          <a:rPr lang="en-US" altLang="zh-TW" sz="2400" i="1">
                                            <a:latin typeface="Cambria Math"/>
                                            <a:ea typeface="Cambria Math"/>
                                          </a:rPr>
                                          <m:t>−</m:t>
                                        </m:r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altLang="zh-TW" sz="2400" i="1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altLang="zh-TW" sz="2400" i="1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zh-TW" altLang="en-US" sz="2400" i="1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𝜇</m:t>
                                                </m:r>
                                              </m:e>
                                              <m:sub>
                                                <m:sSub>
                                                  <m:sSubPr>
                                                    <m:ctrlPr>
                                                      <a:rPr lang="en-US" altLang="zh-TW" sz="2400" i="1">
                                                        <a:latin typeface="Cambria Math"/>
                                                        <a:ea typeface="Cambria Math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altLang="zh-TW" sz="2400" i="1">
                                                        <a:latin typeface="Cambria Math"/>
                                                        <a:ea typeface="Cambria Math"/>
                                                      </a:rPr>
                                                      <m:t>𝑡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altLang="zh-TW" sz="2400" i="1">
                                                        <a:latin typeface="Cambria Math"/>
                                                        <a:ea typeface="Cambria Math"/>
                                                      </a:rPr>
                                                      <m:t>𝑗</m:t>
                                                    </m:r>
                                                    <m:r>
                                                      <a:rPr lang="en-US" altLang="zh-TW" sz="2400" i="1">
                                                        <a:latin typeface="Cambria Math"/>
                                                        <a:ea typeface="Cambria Math"/>
                                                      </a:rPr>
                                                      <m:t>,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en-US" altLang="zh-TW" sz="2400" i="1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𝑇</m:t>
                                                </m:r>
                                              </m:sub>
                                            </m:sSub>
                                          </m:e>
                                        </m:acc>
                                      </m:e>
                                    </m:func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altLang="zh-TW" sz="2400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altLang="zh-TW" sz="2400" i="1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l-GR" altLang="zh-TW" sz="2400" i="1">
                                                <a:latin typeface="Cambria Math"/>
                                                <a:ea typeface="Cambria Math"/>
                                              </a:rPr>
                                              <m:t>Σ</m:t>
                                            </m:r>
                                          </m:e>
                                        </m:acc>
                                        <m:f>
                                          <m:fPr>
                                            <m:type m:val="noBar"/>
                                            <m:ctrlPr>
                                              <a:rPr lang="en-US" altLang="zh-TW" sz="2400" i="1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altLang="zh-TW" sz="2400" i="1">
                                                <a:latin typeface="Cambria Math"/>
                                                <a:ea typeface="Cambria Math"/>
                                              </a:rPr>
                                              <m:t>2</m:t>
                                            </m:r>
                                          </m:num>
                                          <m:den>
                                            <m:sSub>
                                              <m:sSubPr>
                                                <m:ctrlPr>
                                                  <a:rPr lang="en-US" altLang="zh-TW" sz="2400" i="1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TW" sz="2400" i="1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𝑡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TW" sz="2400" i="1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𝑗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altLang="zh-TW" sz="2400" i="1">
                                                <a:latin typeface="Cambria Math"/>
                                                <a:ea typeface="Cambria Math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altLang="zh-TW" sz="2400" i="1">
                                                <a:latin typeface="Cambria Math"/>
                                                <a:ea typeface="Cambria Math"/>
                                              </a:rPr>
                                              <m:t>𝑇</m:t>
                                            </m:r>
                                          </m:den>
                                        </m:f>
                                        <m:r>
                                          <a:rPr lang="en-US" altLang="zh-TW" sz="2400" i="1">
                                            <a:latin typeface="Cambria Math"/>
                                            <a:ea typeface="Cambria Math"/>
                                          </a:rPr>
                                          <m:t> 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</m:d>
                          </m:e>
                        </m:nary>
                      </m:e>
                    </m:nary>
                    <m:sSub>
                      <m:sSubPr>
                        <m:ctrlPr>
                          <a:rPr lang="en-US" altLang="zh-TW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𝑄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altLang="zh-TW" sz="24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altLang="zh-TW" sz="2400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zh-TW" altLang="en-US" sz="2400" i="1">
                                    <a:latin typeface="Cambria Math"/>
                                    <a:ea typeface="Cambria Math"/>
                                  </a:rPr>
                                  <m:t>𝛾</m:t>
                                </m:r>
                              </m:e>
                              <m:sup>
                                <m:r>
                                  <a:rPr lang="en-US" altLang="zh-TW" sz="2400" i="1">
                                    <a:latin typeface="Cambria Math"/>
                                    <a:ea typeface="Cambria Math"/>
                                  </a:rPr>
                                  <m:t>𝑑</m:t>
                                </m:r>
                              </m:sup>
                            </m:sSup>
                          </m:sub>
                        </m:sSub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∈ⅆ</m:t>
                        </m:r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𝑟</m:t>
                        </m:r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TW" sz="2400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zh-TW" altLang="en-US" sz="2400" i="1">
                                <a:latin typeface="Cambria Math"/>
                                <a:ea typeface="Cambria Math"/>
                              </a:rPr>
                              <m:t>𝛾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/>
                                <a:ea typeface="Cambria Math"/>
                              </a:rPr>
                              <m:t>𝑑</m:t>
                            </m:r>
                          </m:sup>
                        </m:sSup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∈ⅆ</m:t>
                        </m:r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𝑠</m:t>
                        </m:r>
                      </m:e>
                    </m:d>
                  </m:oMath>
                </a14:m>
                <a:endParaRPr lang="en-US" altLang="zh-TW" sz="2400" dirty="0" smtClean="0"/>
              </a:p>
              <a:p>
                <a:r>
                  <a:rPr lang="en-US" altLang="zh-TW" sz="2600" dirty="0"/>
                  <a:t>The distribution function of the random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26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600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altLang="zh-TW" sz="26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zh-TW" altLang="en-US" sz="2600" i="1">
                                    <a:latin typeface="Cambria Math"/>
                                  </a:rPr>
                                  <m:t>𝛾</m:t>
                                </m:r>
                              </m:e>
                              <m:sup>
                                <m:r>
                                  <a:rPr lang="en-US" altLang="zh-TW" sz="2600" i="1">
                                    <a:latin typeface="Cambria Math"/>
                                  </a:rPr>
                                  <m:t>𝑑</m:t>
                                </m:r>
                              </m:sup>
                            </m:sSup>
                          </m:sub>
                        </m:sSub>
                        <m:r>
                          <a:rPr lang="en-US" altLang="zh-TW" sz="2600" i="1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TW" sz="2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zh-TW" altLang="en-US" sz="2600" i="1">
                                <a:latin typeface="Cambria Math"/>
                              </a:rPr>
                              <m:t>𝛾</m:t>
                            </m:r>
                          </m:e>
                          <m:sup>
                            <m:r>
                              <a:rPr lang="en-US" altLang="zh-TW" sz="2600" i="1">
                                <a:latin typeface="Cambria Math"/>
                              </a:rPr>
                              <m:t>𝑑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TW" sz="2600" dirty="0"/>
                  <a:t> at time t under the T-forward-neutral measure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600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altLang="zh-TW" sz="2600" i="1">
                            <a:latin typeface="Cambria Math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altLang="zh-TW" sz="2600" dirty="0"/>
                  <a:t> is unknown</a:t>
                </a:r>
                <a:r>
                  <a:rPr lang="en-US" altLang="zh-TW" sz="2600" dirty="0" smtClean="0"/>
                  <a:t>.</a:t>
                </a:r>
              </a:p>
              <a:p>
                <a:pPr lvl="1"/>
                <a:r>
                  <a:rPr lang="en-US" altLang="zh-TW" sz="2600" dirty="0" smtClean="0"/>
                  <a:t>Using the recursive argument of </a:t>
                </a:r>
                <a:r>
                  <a:rPr lang="en-US" altLang="zh-TW" sz="2600" dirty="0" smtClean="0">
                    <a:hlinkClick r:id="rId2" action="ppaction://hlinksldjump"/>
                  </a:rPr>
                  <a:t>Collin-</a:t>
                </a:r>
                <a:r>
                  <a:rPr lang="en-US" altLang="zh-TW" sz="2600" dirty="0" err="1" smtClean="0">
                    <a:hlinkClick r:id="rId2" action="ppaction://hlinksldjump"/>
                  </a:rPr>
                  <a:t>Dufresne</a:t>
                </a:r>
                <a:r>
                  <a:rPr lang="en-US" altLang="zh-TW" sz="2600" dirty="0" smtClean="0">
                    <a:hlinkClick r:id="rId2" action="ppaction://hlinksldjump"/>
                  </a:rPr>
                  <a:t> and Goldstein (2001)</a:t>
                </a:r>
                <a:endParaRPr lang="en-US" altLang="zh-TW" sz="2600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844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The extended </a:t>
            </a:r>
            <a:r>
              <a:rPr lang="en-US" altLang="zh-TW" dirty="0" err="1" smtClean="0"/>
              <a:t>Fortet</a:t>
            </a:r>
            <a:r>
              <a:rPr lang="en-US" altLang="zh-TW" dirty="0" smtClean="0"/>
              <a:t> Method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07805"/>
                <a:ext cx="8229600" cy="5103627"/>
              </a:xfrm>
            </p:spPr>
            <p:txBody>
              <a:bodyPr>
                <a:noAutofit/>
              </a:bodyPr>
              <a:lstStyle/>
              <a:p>
                <a:r>
                  <a:rPr lang="en-US" altLang="zh-TW" sz="2000" dirty="0" smtClean="0"/>
                  <a:t>Let us assume that one initially observes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sz="200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2000" i="0" smtClean="0">
                            <a:latin typeface="Cambria Math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altLang="zh-TW" sz="200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00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b="0" i="1" smtClean="0">
                                    <a:latin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altLang="zh-TW" sz="2000" b="0" i="1" smtClean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altLang="zh-TW" sz="2000" i="1" smtClean="0">
                            <a:latin typeface="Cambria Math"/>
                            <a:ea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altLang="zh-TW" sz="200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latin typeface="Cambria Math"/>
                                <a:ea typeface="Cambria Math"/>
                              </a:rPr>
                              <m:t>𝑙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000" i="1" smtClean="0">
                            <a:latin typeface="Cambria Math"/>
                            <a:ea typeface="Cambria Math"/>
                          </a:rPr>
                          <m:t>&gt;</m:t>
                        </m:r>
                        <m:func>
                          <m:funcPr>
                            <m:ctrlPr>
                              <a:rPr lang="en-US" altLang="zh-TW" sz="2000" i="1" smtClean="0">
                                <a:latin typeface="Cambria Math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sz="2000" i="0" smtClean="0">
                                <a:latin typeface="Cambria Math"/>
                                <a:ea typeface="Cambria Math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TW" sz="200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TW" sz="2000" b="0" i="1" smtClean="0">
                                    <a:latin typeface="Cambria Math"/>
                                    <a:ea typeface="Cambria Math"/>
                                  </a:rPr>
                                  <m:t>𝐻</m:t>
                                </m:r>
                              </m:e>
                            </m:d>
                            <m:r>
                              <a:rPr lang="en-US" altLang="zh-TW" sz="2000" i="1" smtClean="0">
                                <a:latin typeface="Cambria Math"/>
                                <a:ea typeface="Cambria Math"/>
                              </a:rPr>
                              <m:t>=</m:t>
                            </m:r>
                            <m:r>
                              <a:rPr lang="en-US" altLang="zh-TW" sz="2000" b="0" i="1" smtClean="0">
                                <a:latin typeface="Cambria Math"/>
                                <a:ea typeface="Cambria Math"/>
                              </a:rPr>
                              <m:t>h</m:t>
                            </m:r>
                            <m:r>
                              <a:rPr lang="en-US" altLang="zh-TW" sz="2000" b="0" i="1" smtClean="0">
                                <a:latin typeface="Cambria Math"/>
                                <a:ea typeface="Cambria Math"/>
                              </a:rPr>
                              <m:t>.</m:t>
                            </m:r>
                          </m:e>
                        </m:func>
                      </m:e>
                    </m:func>
                  </m:oMath>
                </a14:m>
                <a:r>
                  <a:rPr lang="zh-TW" altLang="en-US" sz="2000" dirty="0" smtClean="0"/>
                  <a:t> </a:t>
                </a:r>
                <a:r>
                  <a:rPr lang="en-US" altLang="zh-TW" sz="2000" dirty="0" smtClean="0"/>
                  <a:t>The process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zh-TW" altLang="en-US" sz="2000" dirty="0" smtClean="0"/>
                  <a:t> </a:t>
                </a:r>
                <a:r>
                  <a:rPr lang="en-US" altLang="zh-TW" sz="2000" dirty="0" smtClean="0"/>
                  <a:t>is continuous. If at time t, the process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altLang="zh-TW" sz="200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altLang="zh-TW" sz="2000" i="1">
                        <a:latin typeface="Cambria Math"/>
                        <a:ea typeface="Cambria Math"/>
                      </a:rPr>
                      <m:t>ℓ</m:t>
                    </m:r>
                    <m:r>
                      <a:rPr lang="en-US" altLang="zh-TW" sz="2000" b="0" i="1" smtClean="0"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altLang="zh-TW" sz="2000" b="0" i="1" smtClean="0">
                        <a:latin typeface="Cambria Math"/>
                        <a:ea typeface="Cambria Math"/>
                      </a:rPr>
                      <m:t>h</m:t>
                    </m:r>
                  </m:oMath>
                </a14:m>
                <a:r>
                  <a:rPr lang="zh-TW" altLang="en-US" sz="2000" dirty="0" smtClean="0"/>
                  <a:t> </a:t>
                </a:r>
                <a:r>
                  <a:rPr lang="en-US" altLang="zh-TW" sz="2000" dirty="0" smtClean="0"/>
                  <a:t>then the barrier has been hit and the down condition is realized.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TW" sz="180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18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sz="1800" i="1" smtClean="0">
                              <a:latin typeface="Cambria Math"/>
                              <a:ea typeface="Cambria Math"/>
                            </a:rPr>
                            <m:t>∈</m:t>
                          </m:r>
                          <m:d>
                            <m:dPr>
                              <m:begChr m:val="["/>
                              <m:endChr m:val="["/>
                              <m:ctrlPr>
                                <a:rPr lang="en-US" altLang="zh-TW" sz="180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/>
                                  <a:ea typeface="Cambria Math"/>
                                </a:rPr>
                                <m:t>ℓ</m:t>
                              </m:r>
                              <m: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altLang="zh-TW" sz="1800" i="1">
                                  <a:latin typeface="Cambria Math"/>
                                  <a:ea typeface="Cambria Math"/>
                                </a:rPr>
                                <m:t>ℓ</m:t>
                              </m:r>
                              <m: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  <m:r>
                                <a:rPr lang="en-US" altLang="zh-TW" sz="1800" i="1">
                                  <a:latin typeface="Cambria Math"/>
                                  <a:ea typeface="Cambria Math"/>
                                </a:rPr>
                                <m:t>ℓ</m:t>
                              </m:r>
                            </m:e>
                          </m:d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∈</m:t>
                          </m:r>
                          <m:d>
                            <m:dPr>
                              <m:begChr m:val="["/>
                              <m:endChr m:val="["/>
                              <m:ctrlP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  <m: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  <m: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  <m:t>𝑑𝑟</m:t>
                              </m:r>
                            </m:e>
                          </m:d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18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800" b="0" i="1" smtClean="0">
                                      <a:latin typeface="Cambria Math"/>
                                      <a:ea typeface="Cambria Math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altLang="zh-TW" sz="1800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TW" sz="18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800" b="0" i="1" smtClean="0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zh-TW" sz="1800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altLang="zh-TW" sz="18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1800" i="1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altLang="zh-TW" sz="1800" i="1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𝑡</m:t>
                          </m:r>
                        </m:sup>
                        <m:e>
                          <m:nary>
                            <m:naryPr>
                              <m:limLoc m:val="undOvr"/>
                              <m:ctrlPr>
                                <a:rPr lang="en-US" altLang="zh-TW" sz="1800" i="1"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n-US" altLang="zh-TW" sz="18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altLang="zh-TW" sz="1800" i="1"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sub>
                            <m:sup>
                              <m:r>
                                <a:rPr lang="en-US" altLang="zh-TW" sz="1800" i="1">
                                  <a:latin typeface="Cambria Math"/>
                                  <a:ea typeface="Cambria Math"/>
                                </a:rPr>
                                <m:t>+∞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TW" sz="1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800" i="1">
                                      <a:latin typeface="Cambria Math"/>
                                      <a:ea typeface="Cambria Math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altLang="zh-TW" sz="1800" i="1"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1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18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800" i="1">
                                          <a:latin typeface="Cambria Math"/>
                                        </a:rPr>
                                        <m:t>𝑙</m:t>
                                      </m:r>
                                    </m:e>
                                    <m:sub>
                                      <m:r>
                                        <a:rPr lang="en-US" altLang="zh-TW" sz="1800" i="1">
                                          <a:latin typeface="Cambria Math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altLang="zh-TW" sz="1800" i="1">
                                      <a:latin typeface="Cambria Math"/>
                                      <a:ea typeface="Cambria Math"/>
                                    </a:rPr>
                                    <m:t>∈</m:t>
                                  </m:r>
                                  <m:d>
                                    <m:dPr>
                                      <m:begChr m:val="["/>
                                      <m:endChr m:val="["/>
                                      <m:ctrlPr>
                                        <a:rPr lang="en-US" altLang="zh-TW" sz="18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1800" i="1">
                                          <a:latin typeface="Cambria Math"/>
                                          <a:ea typeface="Cambria Math"/>
                                        </a:rPr>
                                        <m:t>𝑙</m:t>
                                      </m:r>
                                      <m:r>
                                        <a:rPr lang="en-US" altLang="zh-TW" sz="1800" i="1">
                                          <a:latin typeface="Cambria Math"/>
                                          <a:ea typeface="Cambria Math"/>
                                        </a:rPr>
                                        <m:t>,</m:t>
                                      </m:r>
                                      <m:r>
                                        <a:rPr lang="en-US" altLang="zh-TW" sz="1800" i="1">
                                          <a:latin typeface="Cambria Math"/>
                                          <a:ea typeface="Cambria Math"/>
                                        </a:rPr>
                                        <m:t>𝑙</m:t>
                                      </m:r>
                                      <m:r>
                                        <a:rPr lang="en-US" altLang="zh-TW" sz="1800" i="1">
                                          <a:latin typeface="Cambria Math"/>
                                          <a:ea typeface="Cambria Math"/>
                                        </a:rPr>
                                        <m:t>+</m:t>
                                      </m:r>
                                      <m:r>
                                        <a:rPr lang="en-US" altLang="zh-TW" sz="1800" i="1">
                                          <a:latin typeface="Cambria Math"/>
                                          <a:ea typeface="Cambria Math"/>
                                        </a:rPr>
                                        <m:t>𝑑𝑙</m:t>
                                      </m:r>
                                    </m:e>
                                  </m:d>
                                  <m:r>
                                    <a:rPr lang="en-US" altLang="zh-TW" sz="1800" i="1">
                                      <a:latin typeface="Cambria Math"/>
                                      <a:ea typeface="Cambria Math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zh-TW" sz="18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800" i="1">
                                          <a:latin typeface="Cambria Math"/>
                                          <a:ea typeface="Cambria Math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zh-TW" sz="1800" i="1">
                                          <a:latin typeface="Cambria Math"/>
                                          <a:ea typeface="Cambria Math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altLang="zh-TW" sz="1800" i="1">
                                      <a:latin typeface="Cambria Math"/>
                                      <a:ea typeface="Cambria Math"/>
                                    </a:rPr>
                                    <m:t>∈</m:t>
                                  </m:r>
                                  <m:d>
                                    <m:dPr>
                                      <m:begChr m:val="["/>
                                      <m:endChr m:val="["/>
                                      <m:ctrlPr>
                                        <a:rPr lang="en-US" altLang="zh-TW" sz="18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1800" i="1">
                                          <a:latin typeface="Cambria Math"/>
                                          <a:ea typeface="Cambria Math"/>
                                        </a:rPr>
                                        <m:t>𝑟</m:t>
                                      </m:r>
                                      <m:r>
                                        <a:rPr lang="en-US" altLang="zh-TW" sz="1800" i="1">
                                          <a:latin typeface="Cambria Math"/>
                                          <a:ea typeface="Cambria Math"/>
                                        </a:rPr>
                                        <m:t>,</m:t>
                                      </m:r>
                                      <m:r>
                                        <a:rPr lang="en-US" altLang="zh-TW" sz="1800" i="1">
                                          <a:latin typeface="Cambria Math"/>
                                          <a:ea typeface="Cambria Math"/>
                                        </a:rPr>
                                        <m:t>𝑟</m:t>
                                      </m:r>
                                      <m:r>
                                        <a:rPr lang="en-US" altLang="zh-TW" sz="1800" i="1">
                                          <a:latin typeface="Cambria Math"/>
                                          <a:ea typeface="Cambria Math"/>
                                        </a:rPr>
                                        <m:t>+</m:t>
                                      </m:r>
                                      <m:r>
                                        <a:rPr lang="en-US" altLang="zh-TW" sz="1800" i="1">
                                          <a:latin typeface="Cambria Math"/>
                                          <a:ea typeface="Cambria Math"/>
                                        </a:rPr>
                                        <m:t>𝑑𝑟</m:t>
                                      </m:r>
                                    </m:e>
                                  </m:d>
                                  <m:d>
                                    <m:dPr>
                                      <m:begChr m:val="|"/>
                                      <m:endChr m:val=""/>
                                      <m:ctrlPr>
                                        <a:rPr lang="en-US" altLang="zh-TW" sz="18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1800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1800" i="1">
                                              <a:latin typeface="Cambria Math"/>
                                              <a:ea typeface="Cambria Math"/>
                                            </a:rPr>
                                            <m:t>𝑙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1800" i="1">
                                              <a:latin typeface="Cambria Math"/>
                                              <a:ea typeface="Cambria Math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  <m:r>
                                        <a:rPr lang="en-US" altLang="zh-TW" sz="1800" i="1">
                                          <a:latin typeface="Cambria Math"/>
                                          <a:ea typeface="Cambria Math"/>
                                        </a:rPr>
                                        <m:t>=</m:t>
                                      </m:r>
                                      <m:r>
                                        <a:rPr lang="en-US" altLang="zh-TW" sz="1800" i="1">
                                          <a:latin typeface="Cambria Math"/>
                                          <a:ea typeface="Cambria Math"/>
                                        </a:rPr>
                                        <m:t>h</m:t>
                                      </m:r>
                                      <m:r>
                                        <a:rPr lang="en-US" altLang="zh-TW" sz="1800" i="1">
                                          <a:latin typeface="Cambria Math"/>
                                          <a:ea typeface="Cambria Math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1800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1800" i="1">
                                              <a:latin typeface="Cambria Math"/>
                                              <a:ea typeface="Cambria Math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1800" i="1">
                                              <a:latin typeface="Cambria Math"/>
                                              <a:ea typeface="Cambria Math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  <m:r>
                                        <a:rPr lang="en-US" altLang="zh-TW" sz="1800" i="1">
                                          <a:latin typeface="Cambria Math"/>
                                          <a:ea typeface="Cambria Math"/>
                                        </a:rPr>
                                        <m:t>=</m:t>
                                      </m:r>
                                      <m:sSup>
                                        <m:sSupPr>
                                          <m:ctrlPr>
                                            <a:rPr lang="en-US" altLang="zh-TW" sz="1800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TW" sz="1800" i="1">
                                              <a:latin typeface="Cambria Math"/>
                                              <a:ea typeface="Cambria Math"/>
                                            </a:rPr>
                                            <m:t>𝑟</m:t>
                                          </m:r>
                                        </m:e>
                                        <m:sup>
                                          <m:r>
                                            <a:rPr lang="en-US" altLang="zh-TW" sz="1800" i="1">
                                              <a:latin typeface="Cambria Math"/>
                                              <a:ea typeface="Cambria Math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nary>
                      <m:sSub>
                        <m:sSubPr>
                          <m:ctrlPr>
                            <a:rPr lang="en-US" altLang="zh-TW" sz="18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TW" sz="18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1800" i="1">
                                  <a:latin typeface="Cambria Math"/>
                                  <a:ea typeface="Cambria Math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TW" sz="1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800" i="1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altLang="zh-TW" sz="18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TW" altLang="en-US" sz="1800" i="1">
                                          <a:latin typeface="Cambria Math"/>
                                          <a:ea typeface="Cambria Math"/>
                                        </a:rPr>
                                        <m:t>𝛾</m:t>
                                      </m:r>
                                    </m:e>
                                    <m:sup>
                                      <m:r>
                                        <a:rPr lang="en-US" altLang="zh-TW" sz="1800" i="1">
                                          <a:latin typeface="Cambria Math"/>
                                          <a:ea typeface="Cambria Math"/>
                                        </a:rPr>
                                        <m:t>𝑑</m:t>
                                      </m:r>
                                    </m:sup>
                                  </m:sSup>
                                </m:sub>
                              </m:sSub>
                              <m:r>
                                <a:rPr lang="en-US" altLang="zh-TW" sz="1800" i="1">
                                  <a:latin typeface="Cambria Math"/>
                                  <a:ea typeface="Cambria Math"/>
                                </a:rPr>
                                <m:t>∈</m:t>
                              </m:r>
                              <m:d>
                                <m:dPr>
                                  <m:begChr m:val="["/>
                                  <m:endChr m:val="["/>
                                  <m:ctrlPr>
                                    <a:rPr lang="en-US" altLang="zh-TW" sz="1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sz="18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1800" i="1">
                                          <a:latin typeface="Cambria Math"/>
                                          <a:ea typeface="Cambria Math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en-US" altLang="zh-TW" sz="1800" i="1">
                                          <a:latin typeface="Cambria Math"/>
                                          <a:ea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altLang="zh-TW" sz="1800" i="1">
                                      <a:latin typeface="Cambria Math"/>
                                      <a:ea typeface="Cambria Math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altLang="zh-TW" sz="18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1800" i="1">
                                          <a:latin typeface="Cambria Math"/>
                                          <a:ea typeface="Cambria Math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en-US" altLang="zh-TW" sz="1800" i="1">
                                          <a:latin typeface="Cambria Math"/>
                                          <a:ea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altLang="zh-TW" sz="1800" i="1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r>
                                    <a:rPr lang="en-US" altLang="zh-TW" sz="1800" i="1">
                                      <a:latin typeface="Cambria Math"/>
                                      <a:ea typeface="Cambria Math"/>
                                    </a:rPr>
                                    <m:t>𝑑</m:t>
                                  </m:r>
                                  <m:sSup>
                                    <m:sSupPr>
                                      <m:ctrlPr>
                                        <a:rPr lang="en-US" altLang="zh-TW" sz="18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1800" i="1">
                                          <a:latin typeface="Cambria Math"/>
                                          <a:ea typeface="Cambria Math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en-US" altLang="zh-TW" sz="1800" i="1">
                                          <a:latin typeface="Cambria Math"/>
                                          <a:ea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altLang="zh-TW" sz="1800" i="1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altLang="zh-TW" sz="1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en-US" sz="1800" i="1">
                                      <a:latin typeface="Cambria Math"/>
                                      <a:ea typeface="Cambria Math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en-US" altLang="zh-TW" sz="1800" i="1">
                                      <a:latin typeface="Cambria Math"/>
                                      <a:ea typeface="Cambria Math"/>
                                    </a:rPr>
                                    <m:t>𝑑</m:t>
                                  </m:r>
                                </m:sup>
                              </m:sSup>
                              <m:r>
                                <a:rPr lang="en-US" altLang="zh-TW" sz="1800" i="1">
                                  <a:latin typeface="Cambria Math"/>
                                  <a:ea typeface="Cambria Math"/>
                                </a:rPr>
                                <m:t>∈</m:t>
                              </m:r>
                              <m:d>
                                <m:dPr>
                                  <m:begChr m:val="["/>
                                  <m:endChr m:val="["/>
                                  <m:ctrlPr>
                                    <a:rPr lang="en-US" altLang="zh-TW" sz="1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1800" i="1">
                                      <a:latin typeface="Cambria Math"/>
                                      <a:ea typeface="Cambria Math"/>
                                    </a:rPr>
                                    <m:t>𝑠</m:t>
                                  </m:r>
                                  <m:r>
                                    <a:rPr lang="en-US" altLang="zh-TW" sz="1800" i="1">
                                      <a:latin typeface="Cambria Math"/>
                                      <a:ea typeface="Cambria Math"/>
                                    </a:rPr>
                                    <m:t>,</m:t>
                                  </m:r>
                                  <m:r>
                                    <a:rPr lang="en-US" altLang="zh-TW" sz="1800" i="1">
                                      <a:latin typeface="Cambria Math"/>
                                      <a:ea typeface="Cambria Math"/>
                                    </a:rPr>
                                    <m:t>𝑠</m:t>
                                  </m:r>
                                  <m:r>
                                    <a:rPr lang="en-US" altLang="zh-TW" sz="1800" i="1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r>
                                    <a:rPr lang="en-US" altLang="zh-TW" sz="1800" i="1">
                                      <a:latin typeface="Cambria Math"/>
                                      <a:ea typeface="Cambria Math"/>
                                    </a:rPr>
                                    <m:t>𝑑𝑠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altLang="zh-TW" sz="18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1800" i="1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altLang="zh-TW" sz="1800" i="1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𝑡</m:t>
                          </m:r>
                        </m:sup>
                        <m:e>
                          <m:nary>
                            <m:naryPr>
                              <m:limLoc m:val="undOvr"/>
                              <m:ctrlPr>
                                <a:rPr lang="en-US" altLang="zh-TW" sz="1800" i="1"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n-US" altLang="zh-TW" sz="18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altLang="zh-TW" sz="1800" i="1"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sub>
                            <m:sup>
                              <m:r>
                                <a:rPr lang="en-US" altLang="zh-TW" sz="1800" i="1">
                                  <a:latin typeface="Cambria Math"/>
                                  <a:ea typeface="Cambria Math"/>
                                </a:rPr>
                                <m:t>+∞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TW" sz="1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800" i="1">
                                      <a:latin typeface="Cambria Math"/>
                                      <a:ea typeface="Cambria Math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altLang="zh-TW" sz="1800" i="1"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1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18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800" i="1">
                                          <a:latin typeface="Cambria Math"/>
                                        </a:rPr>
                                        <m:t>𝑙</m:t>
                                      </m:r>
                                    </m:e>
                                    <m:sub>
                                      <m:r>
                                        <a:rPr lang="en-US" altLang="zh-TW" sz="1800" i="1">
                                          <a:latin typeface="Cambria Math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altLang="zh-TW" sz="1800" i="1">
                                      <a:latin typeface="Cambria Math"/>
                                      <a:ea typeface="Cambria Math"/>
                                    </a:rPr>
                                    <m:t>≤</m:t>
                                  </m:r>
                                  <m:r>
                                    <a:rPr lang="en-US" altLang="zh-TW" sz="1800" b="0" i="1" smtClean="0">
                                      <a:latin typeface="Cambria Math"/>
                                      <a:ea typeface="Cambria Math"/>
                                    </a:rPr>
                                    <m:t>h</m:t>
                                  </m:r>
                                  <m:r>
                                    <a:rPr lang="en-US" altLang="zh-TW" sz="1800" i="1">
                                      <a:latin typeface="Cambria Math"/>
                                      <a:ea typeface="Cambria Math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zh-TW" sz="18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800" i="1">
                                          <a:latin typeface="Cambria Math"/>
                                          <a:ea typeface="Cambria Math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zh-TW" sz="1800" i="1">
                                          <a:latin typeface="Cambria Math"/>
                                          <a:ea typeface="Cambria Math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altLang="zh-TW" sz="1800" i="1">
                                      <a:latin typeface="Cambria Math"/>
                                      <a:ea typeface="Cambria Math"/>
                                    </a:rPr>
                                    <m:t>∈</m:t>
                                  </m:r>
                                  <m:d>
                                    <m:dPr>
                                      <m:begChr m:val="["/>
                                      <m:endChr m:val="["/>
                                      <m:ctrlPr>
                                        <a:rPr lang="en-US" altLang="zh-TW" sz="18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1800" i="1">
                                          <a:latin typeface="Cambria Math"/>
                                          <a:ea typeface="Cambria Math"/>
                                        </a:rPr>
                                        <m:t>𝑟</m:t>
                                      </m:r>
                                      <m:r>
                                        <a:rPr lang="en-US" altLang="zh-TW" sz="1800" i="1">
                                          <a:latin typeface="Cambria Math"/>
                                          <a:ea typeface="Cambria Math"/>
                                        </a:rPr>
                                        <m:t>,</m:t>
                                      </m:r>
                                      <m:r>
                                        <a:rPr lang="en-US" altLang="zh-TW" sz="1800" i="1">
                                          <a:latin typeface="Cambria Math"/>
                                          <a:ea typeface="Cambria Math"/>
                                        </a:rPr>
                                        <m:t>𝑟</m:t>
                                      </m:r>
                                      <m:r>
                                        <a:rPr lang="en-US" altLang="zh-TW" sz="1800" i="1">
                                          <a:latin typeface="Cambria Math"/>
                                          <a:ea typeface="Cambria Math"/>
                                        </a:rPr>
                                        <m:t>+</m:t>
                                      </m:r>
                                      <m:r>
                                        <a:rPr lang="en-US" altLang="zh-TW" sz="1800" i="1">
                                          <a:latin typeface="Cambria Math"/>
                                          <a:ea typeface="Cambria Math"/>
                                        </a:rPr>
                                        <m:t>𝑑𝑟</m:t>
                                      </m:r>
                                    </m:e>
                                  </m:d>
                                  <m:d>
                                    <m:dPr>
                                      <m:begChr m:val="|"/>
                                      <m:endChr m:val=""/>
                                      <m:ctrlPr>
                                        <a:rPr lang="en-US" altLang="zh-TW" sz="18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1800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1800" i="1">
                                              <a:latin typeface="Cambria Math"/>
                                              <a:ea typeface="Cambria Math"/>
                                            </a:rPr>
                                            <m:t>𝑙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1800" i="1">
                                              <a:latin typeface="Cambria Math"/>
                                              <a:ea typeface="Cambria Math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  <m:r>
                                        <a:rPr lang="en-US" altLang="zh-TW" sz="1800" i="1">
                                          <a:latin typeface="Cambria Math"/>
                                          <a:ea typeface="Cambria Math"/>
                                        </a:rPr>
                                        <m:t>=</m:t>
                                      </m:r>
                                      <m:r>
                                        <a:rPr lang="en-US" altLang="zh-TW" sz="1800" i="1">
                                          <a:latin typeface="Cambria Math"/>
                                          <a:ea typeface="Cambria Math"/>
                                        </a:rPr>
                                        <m:t>h</m:t>
                                      </m:r>
                                      <m:r>
                                        <a:rPr lang="en-US" altLang="zh-TW" sz="1800" i="1">
                                          <a:latin typeface="Cambria Math"/>
                                          <a:ea typeface="Cambria Math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1800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1800" i="1">
                                              <a:latin typeface="Cambria Math"/>
                                              <a:ea typeface="Cambria Math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1800" i="1">
                                              <a:latin typeface="Cambria Math"/>
                                              <a:ea typeface="Cambria Math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  <m:r>
                                        <a:rPr lang="en-US" altLang="zh-TW" sz="1800" i="1">
                                          <a:latin typeface="Cambria Math"/>
                                          <a:ea typeface="Cambria Math"/>
                                        </a:rPr>
                                        <m:t>=</m:t>
                                      </m:r>
                                      <m:sSup>
                                        <m:sSupPr>
                                          <m:ctrlPr>
                                            <a:rPr lang="en-US" altLang="zh-TW" sz="1800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TW" sz="1800" i="1">
                                              <a:latin typeface="Cambria Math"/>
                                              <a:ea typeface="Cambria Math"/>
                                            </a:rPr>
                                            <m:t>𝑟</m:t>
                                          </m:r>
                                        </m:e>
                                        <m:sup>
                                          <m:r>
                                            <a:rPr lang="en-US" altLang="zh-TW" sz="1800" i="1">
                                              <a:latin typeface="Cambria Math"/>
                                              <a:ea typeface="Cambria Math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nary>
                      <m:sSub>
                        <m:sSubPr>
                          <m:ctrlPr>
                            <a:rPr lang="en-US" altLang="zh-TW" sz="18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TW" sz="18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1800" i="1">
                                  <a:latin typeface="Cambria Math"/>
                                  <a:ea typeface="Cambria Math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TW" sz="1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800" i="1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altLang="zh-TW" sz="18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TW" altLang="en-US" sz="1800" i="1">
                                          <a:latin typeface="Cambria Math"/>
                                          <a:ea typeface="Cambria Math"/>
                                        </a:rPr>
                                        <m:t>𝛾</m:t>
                                      </m:r>
                                    </m:e>
                                    <m:sup>
                                      <m:r>
                                        <a:rPr lang="en-US" altLang="zh-TW" sz="1800" i="1">
                                          <a:latin typeface="Cambria Math"/>
                                          <a:ea typeface="Cambria Math"/>
                                        </a:rPr>
                                        <m:t>𝑑</m:t>
                                      </m:r>
                                    </m:sup>
                                  </m:sSup>
                                </m:sub>
                              </m:sSub>
                              <m:r>
                                <a:rPr lang="en-US" altLang="zh-TW" sz="1800" i="1">
                                  <a:latin typeface="Cambria Math"/>
                                  <a:ea typeface="Cambria Math"/>
                                </a:rPr>
                                <m:t>∈</m:t>
                              </m:r>
                              <m:d>
                                <m:dPr>
                                  <m:begChr m:val="["/>
                                  <m:endChr m:val="["/>
                                  <m:ctrlPr>
                                    <a:rPr lang="en-US" altLang="zh-TW" sz="1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sz="18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1800" i="1">
                                          <a:latin typeface="Cambria Math"/>
                                          <a:ea typeface="Cambria Math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en-US" altLang="zh-TW" sz="1800" i="1">
                                          <a:latin typeface="Cambria Math"/>
                                          <a:ea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altLang="zh-TW" sz="1800" i="1">
                                      <a:latin typeface="Cambria Math"/>
                                      <a:ea typeface="Cambria Math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altLang="zh-TW" sz="18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1800" i="1">
                                          <a:latin typeface="Cambria Math"/>
                                          <a:ea typeface="Cambria Math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en-US" altLang="zh-TW" sz="1800" i="1">
                                          <a:latin typeface="Cambria Math"/>
                                          <a:ea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altLang="zh-TW" sz="1800" i="1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r>
                                    <a:rPr lang="en-US" altLang="zh-TW" sz="1800" i="1">
                                      <a:latin typeface="Cambria Math"/>
                                      <a:ea typeface="Cambria Math"/>
                                    </a:rPr>
                                    <m:t>𝑑</m:t>
                                  </m:r>
                                  <m:sSup>
                                    <m:sSupPr>
                                      <m:ctrlPr>
                                        <a:rPr lang="en-US" altLang="zh-TW" sz="18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1800" i="1">
                                          <a:latin typeface="Cambria Math"/>
                                          <a:ea typeface="Cambria Math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en-US" altLang="zh-TW" sz="1800" i="1">
                                          <a:latin typeface="Cambria Math"/>
                                          <a:ea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altLang="zh-TW" sz="1800" i="1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altLang="zh-TW" sz="1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en-US" sz="1800" i="1">
                                      <a:latin typeface="Cambria Math"/>
                                      <a:ea typeface="Cambria Math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en-US" altLang="zh-TW" sz="1800" i="1">
                                      <a:latin typeface="Cambria Math"/>
                                      <a:ea typeface="Cambria Math"/>
                                    </a:rPr>
                                    <m:t>𝑑</m:t>
                                  </m:r>
                                </m:sup>
                              </m:sSup>
                              <m:r>
                                <a:rPr lang="en-US" altLang="zh-TW" sz="1800" i="1">
                                  <a:latin typeface="Cambria Math"/>
                                  <a:ea typeface="Cambria Math"/>
                                </a:rPr>
                                <m:t>∈</m:t>
                              </m:r>
                              <m:d>
                                <m:dPr>
                                  <m:begChr m:val="["/>
                                  <m:endChr m:val="["/>
                                  <m:ctrlPr>
                                    <a:rPr lang="en-US" altLang="zh-TW" sz="1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1800" i="1">
                                      <a:latin typeface="Cambria Math"/>
                                      <a:ea typeface="Cambria Math"/>
                                    </a:rPr>
                                    <m:t>𝑠</m:t>
                                  </m:r>
                                  <m:r>
                                    <a:rPr lang="en-US" altLang="zh-TW" sz="1800" i="1">
                                      <a:latin typeface="Cambria Math"/>
                                      <a:ea typeface="Cambria Math"/>
                                    </a:rPr>
                                    <m:t>,</m:t>
                                  </m:r>
                                  <m:r>
                                    <a:rPr lang="en-US" altLang="zh-TW" sz="1800" i="1">
                                      <a:latin typeface="Cambria Math"/>
                                      <a:ea typeface="Cambria Math"/>
                                    </a:rPr>
                                    <m:t>𝑠</m:t>
                                  </m:r>
                                  <m:r>
                                    <a:rPr lang="en-US" altLang="zh-TW" sz="1800" i="1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r>
                                    <a:rPr lang="en-US" altLang="zh-TW" sz="1800" i="1">
                                      <a:latin typeface="Cambria Math"/>
                                      <a:ea typeface="Cambria Math"/>
                                    </a:rPr>
                                    <m:t>𝑑𝑠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altLang="zh-TW" sz="1800" dirty="0" smtClean="0"/>
              </a:p>
              <a:p>
                <a:pPr marL="0" indent="0">
                  <a:buNone/>
                </a:pPr>
                <a:r>
                  <a:rPr lang="en-US" altLang="zh-TW" sz="2400" dirty="0" smtClean="0"/>
                  <a:t>To simplify the notations, we define respectively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sz="2400" i="1" smtClean="0">
                        <a:latin typeface="Cambria Math"/>
                        <a:ea typeface="Cambria Math"/>
                      </a:rPr>
                      <m:t>Φ</m:t>
                    </m:r>
                  </m:oMath>
                </a14:m>
                <a:r>
                  <a:rPr lang="en-US" altLang="zh-TW" sz="2400" dirty="0" smtClean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sz="2400" i="1" smtClean="0">
                        <a:latin typeface="Cambria Math"/>
                        <a:ea typeface="Cambria Math"/>
                      </a:rPr>
                      <m:t>Ψ</m:t>
                    </m:r>
                  </m:oMath>
                </a14:m>
                <a:endParaRPr lang="en-US" altLang="zh-TW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TW" sz="240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m:rPr>
                                  <m:sty m:val="p"/>
                                </m:rPr>
                                <a:rPr lang="el-GR" altLang="zh-TW" sz="2400" i="1">
                                  <a:latin typeface="Cambria Math"/>
                                  <a:ea typeface="Cambria Math"/>
                                </a:rPr>
                                <m:t>Φ</m:t>
                              </m:r>
                              <m:d>
                                <m:dPr>
                                  <m:ctrlPr>
                                    <a:rPr lang="en-US" altLang="zh-TW" sz="240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b="0" i="1" smtClean="0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  <m:r>
                                    <a:rPr lang="en-US" altLang="zh-TW" sz="2400" b="0" i="1" smtClean="0">
                                      <a:latin typeface="Cambria Math"/>
                                      <a:ea typeface="Cambria Math"/>
                                    </a:rPr>
                                    <m:t>,</m:t>
                                  </m:r>
                                  <m:r>
                                    <a:rPr lang="en-US" altLang="zh-TW" sz="2400" b="0" i="1" smtClean="0"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altLang="zh-TW" sz="2400" b="0" i="1" smtClean="0">
                                  <a:latin typeface="Cambria Math"/>
                                  <a:ea typeface="Cambria Math"/>
                                </a:rPr>
                                <m:t>𝑑𝑟</m:t>
                              </m:r>
                              <m:r>
                                <a:rPr lang="en-US" altLang="zh-TW" sz="2400" b="0" i="1" smtClean="0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altLang="zh-TW" sz="2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/>
                                      <a:ea typeface="Cambria Math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2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𝑙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altLang="zh-TW" sz="2400" b="0" i="1" smtClean="0">
                                      <a:latin typeface="Cambria Math"/>
                                      <a:ea typeface="Cambria Math"/>
                                    </a:rPr>
                                    <m:t>≤</m:t>
                                  </m:r>
                                  <m:r>
                                    <a:rPr lang="en-US" altLang="zh-TW" sz="2400" b="0" i="1" smtClean="0">
                                      <a:latin typeface="Cambria Math"/>
                                      <a:ea typeface="Cambria Math"/>
                                    </a:rPr>
                                    <m:t>h</m:t>
                                  </m:r>
                                  <m:r>
                                    <a:rPr lang="en-US" altLang="zh-TW" sz="2400" b="0" i="1" smtClean="0">
                                      <a:latin typeface="Cambria Math"/>
                                      <a:ea typeface="Cambria Math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en-US" altLang="zh-TW" sz="24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altLang="zh-TW" sz="2400" b="0" i="1" smtClean="0">
                                      <a:latin typeface="Cambria Math"/>
                                      <a:ea typeface="Cambria Math"/>
                                    </a:rPr>
                                    <m:t>∈</m:t>
                                  </m:r>
                                  <m:d>
                                    <m:dPr>
                                      <m:begChr m:val="["/>
                                      <m:endChr m:val="["/>
                                      <m:ctrlPr>
                                        <a:rPr lang="en-US" altLang="zh-TW" sz="24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400" i="1">
                                          <a:latin typeface="Cambria Math"/>
                                          <a:ea typeface="Cambria Math"/>
                                        </a:rPr>
                                        <m:t>𝑟</m:t>
                                      </m:r>
                                      <m:r>
                                        <a:rPr lang="en-US" altLang="zh-TW" sz="2400" i="1">
                                          <a:latin typeface="Cambria Math"/>
                                          <a:ea typeface="Cambria Math"/>
                                        </a:rPr>
                                        <m:t>,</m:t>
                                      </m:r>
                                      <m:r>
                                        <a:rPr lang="en-US" altLang="zh-TW" sz="2400" i="1">
                                          <a:latin typeface="Cambria Math"/>
                                          <a:ea typeface="Cambria Math"/>
                                        </a:rPr>
                                        <m:t>𝑟</m:t>
                                      </m:r>
                                      <m:r>
                                        <a:rPr lang="en-US" altLang="zh-TW" sz="2400" i="1">
                                          <a:latin typeface="Cambria Math"/>
                                          <a:ea typeface="Cambria Math"/>
                                        </a:rPr>
                                        <m:t>+</m:t>
                                      </m:r>
                                      <m:r>
                                        <a:rPr lang="en-US" altLang="zh-TW" sz="2400" i="1">
                                          <a:latin typeface="Cambria Math"/>
                                          <a:ea typeface="Cambria Math"/>
                                        </a:rPr>
                                        <m:t>𝑑𝑟</m:t>
                                      </m:r>
                                    </m:e>
                                  </m:d>
                                  <m:d>
                                    <m:dPr>
                                      <m:begChr m:val="|"/>
                                      <m:endChr m:val=""/>
                                      <m:ctrlPr>
                                        <a:rPr lang="en-US" altLang="zh-TW" sz="24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/>
                                              <a:ea typeface="Cambria Math"/>
                                            </a:rPr>
                                            <m:t>𝑙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i="1">
                                              <a:latin typeface="Cambria Math"/>
                                              <a:ea typeface="Cambria Math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altLang="zh-TW" sz="2400" i="1">
                                          <a:latin typeface="Cambria Math"/>
                                          <a:ea typeface="Cambria Math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/>
                                              <a:ea typeface="Cambria Math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i="1">
                                              <a:latin typeface="Cambria Math"/>
                                              <a:ea typeface="Cambria Math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l-GR" altLang="zh-TW" sz="2400" i="1">
                                  <a:latin typeface="Cambria Math"/>
                                  <a:ea typeface="Cambria Math"/>
                                </a:rPr>
                                <m:t>Ψ</m:t>
                              </m:r>
                              <m:d>
                                <m:dPr>
                                  <m:ctrlPr>
                                    <a:rPr lang="en-US" altLang="zh-TW" sz="240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𝑟</m:t>
                                  </m:r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altLang="zh-TW" sz="24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400" b="0" i="1" smtClean="0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en-US" altLang="zh-TW" sz="2400" b="0" i="1" smtClean="0"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𝑑𝑟</m:t>
                              </m:r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/>
                                      <a:ea typeface="Cambria Math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/>
                                        </a:rPr>
                                        <m:t>𝑙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altLang="zh-TW" sz="2400" i="1">
                                      <a:latin typeface="Cambria Math"/>
                                      <a:ea typeface="Cambria Math"/>
                                    </a:rPr>
                                    <m:t>≤</m:t>
                                  </m:r>
                                  <m:r>
                                    <a:rPr lang="en-US" altLang="zh-TW" sz="2400" i="1">
                                      <a:latin typeface="Cambria Math"/>
                                      <a:ea typeface="Cambria Math"/>
                                    </a:rPr>
                                    <m:t>h</m:t>
                                  </m:r>
                                  <m:r>
                                    <a:rPr lang="en-US" altLang="zh-TW" sz="2400" i="1">
                                      <a:latin typeface="Cambria Math"/>
                                      <a:ea typeface="Cambria Math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/>
                                          <a:ea typeface="Cambria Math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/>
                                          <a:ea typeface="Cambria Math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altLang="zh-TW" sz="2400" i="1">
                                      <a:latin typeface="Cambria Math"/>
                                      <a:ea typeface="Cambria Math"/>
                                    </a:rPr>
                                    <m:t>∈</m:t>
                                  </m:r>
                                  <m:d>
                                    <m:dPr>
                                      <m:begChr m:val="["/>
                                      <m:endChr m:val="["/>
                                      <m:ctrlPr>
                                        <a:rPr lang="en-US" altLang="zh-TW" sz="24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400" i="1">
                                          <a:latin typeface="Cambria Math"/>
                                          <a:ea typeface="Cambria Math"/>
                                        </a:rPr>
                                        <m:t>𝑟</m:t>
                                      </m:r>
                                      <m:r>
                                        <a:rPr lang="en-US" altLang="zh-TW" sz="2400" i="1">
                                          <a:latin typeface="Cambria Math"/>
                                          <a:ea typeface="Cambria Math"/>
                                        </a:rPr>
                                        <m:t>,</m:t>
                                      </m:r>
                                      <m:r>
                                        <a:rPr lang="en-US" altLang="zh-TW" sz="2400" i="1">
                                          <a:latin typeface="Cambria Math"/>
                                          <a:ea typeface="Cambria Math"/>
                                        </a:rPr>
                                        <m:t>𝑟</m:t>
                                      </m:r>
                                      <m:r>
                                        <a:rPr lang="en-US" altLang="zh-TW" sz="2400" i="1">
                                          <a:latin typeface="Cambria Math"/>
                                          <a:ea typeface="Cambria Math"/>
                                        </a:rPr>
                                        <m:t>+</m:t>
                                      </m:r>
                                      <m:r>
                                        <a:rPr lang="en-US" altLang="zh-TW" sz="2400" i="1">
                                          <a:latin typeface="Cambria Math"/>
                                          <a:ea typeface="Cambria Math"/>
                                        </a:rPr>
                                        <m:t>𝑑𝑟</m:t>
                                      </m:r>
                                    </m:e>
                                  </m:d>
                                  <m:d>
                                    <m:dPr>
                                      <m:begChr m:val="|"/>
                                      <m:endChr m:val=""/>
                                      <m:ctrlPr>
                                        <a:rPr lang="en-US" altLang="zh-TW" sz="24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/>
                                              <a:ea typeface="Cambria Math"/>
                                            </a:rPr>
                                            <m:t>𝑙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i="1">
                                              <a:latin typeface="Cambria Math"/>
                                              <a:ea typeface="Cambria Math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  <m:r>
                                        <a:rPr lang="en-US" altLang="zh-TW" sz="2400" i="1">
                                          <a:latin typeface="Cambria Math"/>
                                          <a:ea typeface="Cambria Math"/>
                                        </a:rPr>
                                        <m:t>=</m:t>
                                      </m:r>
                                      <m:r>
                                        <a:rPr lang="en-US" altLang="zh-TW" sz="2400" i="1">
                                          <a:latin typeface="Cambria Math"/>
                                          <a:ea typeface="Cambria Math"/>
                                        </a:rPr>
                                        <m:t>h</m:t>
                                      </m:r>
                                      <m:r>
                                        <a:rPr lang="en-US" altLang="zh-TW" sz="2400" i="1">
                                          <a:latin typeface="Cambria Math"/>
                                          <a:ea typeface="Cambria Math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/>
                                              <a:ea typeface="Cambria Math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i="1">
                                              <a:latin typeface="Cambria Math"/>
                                              <a:ea typeface="Cambria Math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  <m:r>
                                        <a:rPr lang="en-US" altLang="zh-TW" sz="2400" i="1">
                                          <a:latin typeface="Cambria Math"/>
                                          <a:ea typeface="Cambria Math"/>
                                        </a:rPr>
                                        <m:t>=</m:t>
                                      </m:r>
                                      <m:sSup>
                                        <m:sSupPr>
                                          <m:ctrlPr>
                                            <a:rPr lang="en-US" altLang="zh-TW" sz="2400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TW" sz="2400" i="1">
                                              <a:latin typeface="Cambria Math"/>
                                              <a:ea typeface="Cambria Math"/>
                                            </a:rPr>
                                            <m:t>𝑟</m:t>
                                          </m:r>
                                        </m:e>
                                        <m:sup>
                                          <m:r>
                                            <a:rPr lang="en-US" altLang="zh-TW" sz="2400" i="1">
                                              <a:latin typeface="Cambria Math"/>
                                              <a:ea typeface="Cambria Math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altLang="zh-TW" sz="2400" dirty="0" smtClean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07805"/>
                <a:ext cx="8229600" cy="5103627"/>
              </a:xfrm>
              <a:blipFill rotWithShape="1">
                <a:blip r:embed="rId2"/>
                <a:stretch>
                  <a:fillRect l="-1111" t="-59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425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altLang="zh-TW" dirty="0" smtClean="0"/>
                  <a:t>Under these assumptions,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i="1">
                        <a:latin typeface="Cambria Math"/>
                        <a:ea typeface="Cambria Math"/>
                      </a:rPr>
                      <m:t>Φ</m:t>
                    </m:r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/>
                  <a:t>and</a:t>
                </a:r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i="1">
                        <a:latin typeface="Cambria Math"/>
                        <a:ea typeface="Cambria Math"/>
                      </a:rPr>
                      <m:t>Ψ</m:t>
                    </m:r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/>
                  <a:t>could be expressed as closed-form formulas.</a:t>
                </a:r>
                <a:endParaRPr lang="zh-TW" alt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TW" sz="2600" i="1">
                          <a:latin typeface="Cambria Math"/>
                          <a:ea typeface="Cambria Math"/>
                        </a:rPr>
                        <m:t>Φ</m:t>
                      </m:r>
                      <m:d>
                        <m:dPr>
                          <m:ctrlPr>
                            <a:rPr lang="en-US" altLang="zh-TW" sz="26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600" b="0" i="1" smtClean="0">
                              <a:latin typeface="Cambria Math"/>
                            </a:rPr>
                            <m:t>𝑟</m:t>
                          </m:r>
                          <m:r>
                            <a:rPr lang="en-US" altLang="zh-TW" sz="26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TW" sz="26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sz="26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altLang="zh-TW" sz="26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sz="2600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altLang="zh-TW" sz="2600" b="0" i="1" smtClean="0">
                              <a:latin typeface="Cambria Math"/>
                              <a:ea typeface="Cambria Math"/>
                            </a:rPr>
                            <m:t>∈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2600" b="0" i="1" smtClean="0">
                                  <a:latin typeface="Cambria Math"/>
                                  <a:ea typeface="Cambria Math"/>
                                </a:rPr>
                                <m:t>0,</m:t>
                              </m:r>
                              <m:r>
                                <a:rPr lang="en-US" altLang="zh-TW" sz="2600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</m:d>
                        </m:sub>
                        <m:sup/>
                        <m:e>
                          <m:nary>
                            <m:naryPr>
                              <m:limLoc m:val="undOvr"/>
                              <m:ctrlPr>
                                <a:rPr lang="en-US" altLang="zh-TW" sz="2600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lang="en-US" altLang="zh-TW" sz="26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600" b="0" i="1" smtClean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altLang="zh-TW" sz="2600" b="0" i="1" smtClean="0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m:rPr>
                                  <m:brk m:alnAt="24"/>
                                </m:rPr>
                                <a:rPr lang="en-US" altLang="zh-TW" sz="2600" b="0" i="1" smtClean="0">
                                  <a:latin typeface="Cambria Math"/>
                                  <a:ea typeface="Cambria Math"/>
                                </a:rPr>
                                <m:t>∈</m:t>
                              </m:r>
                              <m:r>
                                <a:rPr lang="en-US" altLang="zh-TW" sz="2600" b="0" i="1" smtClean="0"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sub>
                            <m:sup/>
                            <m:e>
                              <m:r>
                                <m:rPr>
                                  <m:sty m:val="p"/>
                                </m:rPr>
                                <a:rPr lang="el-GR" altLang="zh-TW" sz="2600" b="0" i="1" smtClean="0">
                                  <a:latin typeface="Cambria Math"/>
                                  <a:ea typeface="Cambria Math"/>
                                </a:rPr>
                                <m:t>Ψ</m:t>
                              </m:r>
                              <m:d>
                                <m:dPr>
                                  <m:ctrlPr>
                                    <a:rPr lang="en-US" altLang="zh-TW" sz="26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600" i="1">
                                      <a:latin typeface="Cambria Math"/>
                                    </a:rPr>
                                    <m:t>𝑟</m:t>
                                  </m:r>
                                  <m:r>
                                    <a:rPr lang="en-US" altLang="zh-TW" sz="2600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altLang="zh-TW" sz="2600" i="1"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altLang="zh-TW" sz="2600" i="1">
                                      <a:latin typeface="Cambria Math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altLang="zh-TW" sz="26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600" i="1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en-US" altLang="zh-TW" sz="2600" i="1"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altLang="zh-TW" sz="2600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altLang="zh-TW" sz="2600" i="1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altLang="zh-TW" sz="26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600" i="1">
                                      <a:latin typeface="Cambria Math"/>
                                      <a:ea typeface="Cambria Math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altLang="zh-TW" sz="2600" i="1"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26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altLang="zh-TW" sz="26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eqArrP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600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600" i="1">
                                              <a:latin typeface="Cambria Math"/>
                                              <a:ea typeface="Cambria Math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sSup>
                                            <m:sSupPr>
                                              <m:ctrlPr>
                                                <a:rPr lang="en-US" altLang="zh-TW" sz="26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zh-TW" altLang="en-US" sz="26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𝛾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altLang="zh-TW" sz="26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𝑑</m:t>
                                              </m:r>
                                            </m:sup>
                                          </m:sSup>
                                        </m:sub>
                                      </m:sSub>
                                      <m:r>
                                        <a:rPr lang="en-US" altLang="zh-TW" sz="2600" i="1">
                                          <a:latin typeface="Cambria Math"/>
                                          <a:ea typeface="Cambria Math"/>
                                        </a:rPr>
                                        <m:t>∈</m:t>
                                      </m:r>
                                      <m:d>
                                        <m:dPr>
                                          <m:begChr m:val="["/>
                                          <m:endChr m:val="["/>
                                          <m:ctrlPr>
                                            <a:rPr lang="en-US" altLang="zh-TW" sz="2600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altLang="zh-TW" sz="26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altLang="zh-TW" sz="26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𝑟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altLang="zh-TW" sz="26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  <m:r>
                                            <a:rPr lang="en-US" altLang="zh-TW" sz="2600" i="1">
                                              <a:latin typeface="Cambria Math"/>
                                              <a:ea typeface="Cambria Math"/>
                                            </a:rPr>
                                            <m:t>,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altLang="zh-TW" sz="26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altLang="zh-TW" sz="26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𝑟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altLang="zh-TW" sz="26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  <m:r>
                                            <a:rPr lang="en-US" altLang="zh-TW" sz="2600" i="1">
                                              <a:latin typeface="Cambria Math"/>
                                              <a:ea typeface="Cambria Math"/>
                                            </a:rPr>
                                            <m:t>+</m:t>
                                          </m:r>
                                          <m:r>
                                            <a:rPr lang="en-US" altLang="zh-TW" sz="2600" i="1">
                                              <a:latin typeface="Cambria Math"/>
                                              <a:ea typeface="Cambria Math"/>
                                            </a:rPr>
                                            <m:t>𝑑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altLang="zh-TW" sz="26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altLang="zh-TW" sz="26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𝑟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altLang="zh-TW" sz="26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  <m:r>
                                        <a:rPr lang="en-US" altLang="zh-TW" sz="2600" i="1">
                                          <a:latin typeface="Cambria Math"/>
                                          <a:ea typeface="Cambria Math"/>
                                        </a:rPr>
                                        <m:t> </m:t>
                                      </m:r>
                                    </m:e>
                                    <m:e>
                                      <m:sSup>
                                        <m:sSupPr>
                                          <m:ctrlPr>
                                            <a:rPr lang="en-US" altLang="zh-TW" sz="2600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zh-TW" altLang="en-US" sz="2600" i="1">
                                              <a:latin typeface="Cambria Math"/>
                                              <a:ea typeface="Cambria Math"/>
                                            </a:rPr>
                                            <m:t>𝛾</m:t>
                                          </m:r>
                                        </m:e>
                                        <m:sup>
                                          <m:r>
                                            <a:rPr lang="en-US" altLang="zh-TW" sz="2600" i="1">
                                              <a:latin typeface="Cambria Math"/>
                                              <a:ea typeface="Cambria Math"/>
                                            </a:rPr>
                                            <m:t>𝑑</m:t>
                                          </m:r>
                                        </m:sup>
                                      </m:sSup>
                                      <m:r>
                                        <a:rPr lang="en-US" altLang="zh-TW" sz="2600" i="1">
                                          <a:latin typeface="Cambria Math"/>
                                          <a:ea typeface="Cambria Math"/>
                                        </a:rPr>
                                        <m:t>∈</m:t>
                                      </m:r>
                                      <m:d>
                                        <m:dPr>
                                          <m:begChr m:val="["/>
                                          <m:endChr m:val="["/>
                                          <m:ctrlPr>
                                            <a:rPr lang="en-US" altLang="zh-TW" sz="2600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TW" sz="2600" i="1">
                                              <a:latin typeface="Cambria Math"/>
                                              <a:ea typeface="Cambria Math"/>
                                            </a:rPr>
                                            <m:t>𝑠</m:t>
                                          </m:r>
                                          <m:r>
                                            <a:rPr lang="en-US" altLang="zh-TW" sz="2600" i="1">
                                              <a:latin typeface="Cambria Math"/>
                                              <a:ea typeface="Cambria Math"/>
                                            </a:rPr>
                                            <m:t>,</m:t>
                                          </m:r>
                                          <m:r>
                                            <a:rPr lang="en-US" altLang="zh-TW" sz="2600" i="1">
                                              <a:latin typeface="Cambria Math"/>
                                              <a:ea typeface="Cambria Math"/>
                                            </a:rPr>
                                            <m:t>𝑠</m:t>
                                          </m:r>
                                          <m:r>
                                            <a:rPr lang="en-US" altLang="zh-TW" sz="2600" i="1">
                                              <a:latin typeface="Cambria Math"/>
                                              <a:ea typeface="Cambria Math"/>
                                            </a:rPr>
                                            <m:t>+</m:t>
                                          </m:r>
                                          <m:r>
                                            <a:rPr lang="en-US" altLang="zh-TW" sz="2600" i="1">
                                              <a:latin typeface="Cambria Math"/>
                                              <a:ea typeface="Cambria Math"/>
                                            </a:rPr>
                                            <m:t>𝑑𝑠</m:t>
                                          </m:r>
                                        </m:e>
                                      </m:d>
                                    </m:e>
                                  </m:eqAr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altLang="zh-TW" sz="2600" dirty="0" smtClean="0"/>
              </a:p>
              <a:p>
                <a:pPr marL="0" indent="0">
                  <a:buNone/>
                </a:pPr>
                <a:r>
                  <a:rPr lang="en-US" altLang="zh-TW" sz="2600" dirty="0" smtClean="0"/>
                  <a:t>Distribution function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zh-TW" altLang="en-US" sz="2800" i="1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p>
                        <m:r>
                          <a:rPr lang="en-US" altLang="zh-TW" sz="2800" i="1">
                            <a:latin typeface="Cambria Math"/>
                            <a:ea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altLang="zh-TW" sz="2600" dirty="0" smtClean="0"/>
                  <a:t> is unknown, we approximate it.</a:t>
                </a:r>
              </a:p>
              <a:p>
                <a:pPr marL="0" indent="0">
                  <a:buNone/>
                </a:pPr>
                <a:r>
                  <a:rPr lang="en-US" altLang="zh-TW" sz="2600" dirty="0" smtClean="0"/>
                  <a:t> Discretizing along time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260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600" b="0" i="1" smtClean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sz="26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600" b="0" i="1" smtClean="0">
                            <a:latin typeface="Cambria Math"/>
                          </a:rPr>
                          <m:t>=0,</m:t>
                        </m:r>
                        <m:sSub>
                          <m:sSubPr>
                            <m:ctrlPr>
                              <a:rPr lang="en-US" altLang="zh-TW" sz="2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600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sz="26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600" b="0" i="1" smtClean="0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TW" sz="2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600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TW" sz="260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600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zh-TW" sz="2600" b="0" i="1" smtClean="0">
                                    <a:latin typeface="Cambria Math"/>
                                  </a:rPr>
                                  <m:t>𝑇</m:t>
                                </m:r>
                              </m:sub>
                            </m:sSub>
                          </m:sub>
                        </m:sSub>
                        <m:r>
                          <a:rPr lang="en-US" altLang="zh-TW" sz="2600" b="0" i="1" smtClean="0">
                            <a:latin typeface="Cambria Math"/>
                          </a:rPr>
                          <m:t>=</m:t>
                        </m:r>
                        <m:r>
                          <a:rPr lang="en-US" altLang="zh-TW" sz="2600" b="0" i="1" smtClean="0">
                            <a:latin typeface="Cambria Math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altLang="zh-TW" sz="2600" dirty="0" smtClean="0"/>
                  <a:t> and interest rate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260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600" b="0" i="1" smtClean="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TW" sz="26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600" b="0" i="1" smtClean="0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altLang="zh-TW" sz="2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600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TW" sz="2600" b="0" i="1" smtClean="0">
                                <a:latin typeface="Cambria Math"/>
                              </a:rPr>
                              <m:t>𝑚𝑖𝑛</m:t>
                            </m:r>
                          </m:sub>
                        </m:sSub>
                        <m:r>
                          <a:rPr lang="en-US" altLang="zh-TW" sz="2600" b="0" i="1" smtClean="0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TW" sz="2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600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TW" sz="260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600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zh-TW" sz="2600" b="0" i="1" smtClean="0">
                                    <a:latin typeface="Cambria Math"/>
                                  </a:rPr>
                                  <m:t>𝑟</m:t>
                                </m:r>
                              </m:sub>
                            </m:sSub>
                          </m:sub>
                        </m:sSub>
                        <m:r>
                          <a:rPr lang="en-US" altLang="zh-TW" sz="2600" b="0" i="1" smtClean="0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altLang="zh-TW" sz="2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600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TW" sz="2600" b="0" i="1" smtClean="0">
                                <a:latin typeface="Cambria Math"/>
                              </a:rPr>
                              <m:t>𝑚𝑎𝑥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sz="2600" dirty="0" smtClean="0"/>
                  <a:t> .</a:t>
                </a:r>
              </a:p>
              <a:p>
                <a:r>
                  <a:rPr lang="en-US" altLang="zh-TW" sz="2600" dirty="0" smtClean="0"/>
                  <a:t>We denote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800" i="1"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altLang="zh-TW" sz="2800" i="1">
                            <a:latin typeface="Cambria Math"/>
                          </a:rPr>
                          <m:t>𝑑</m:t>
                        </m:r>
                      </m:sup>
                    </m:sSup>
                    <m:d>
                      <m:dPr>
                        <m:ctrlPr>
                          <a:rPr lang="en-US" altLang="zh-TW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800" i="1">
                            <a:latin typeface="Cambria Math"/>
                          </a:rPr>
                          <m:t>𝑖</m:t>
                        </m:r>
                        <m:r>
                          <a:rPr lang="en-US" altLang="zh-TW" sz="2800" i="1">
                            <a:latin typeface="Cambria Math"/>
                          </a:rPr>
                          <m:t>,</m:t>
                        </m:r>
                        <m:r>
                          <a:rPr lang="en-US" altLang="zh-TW" sz="2800" i="1"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altLang="zh-TW" sz="2800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altLang="zh-TW" sz="28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/>
                            <a:ea typeface="Cambria Math"/>
                          </a:rPr>
                          <m:t>𝑄</m:t>
                        </m:r>
                      </m:e>
                      <m:sub>
                        <m:r>
                          <a:rPr lang="en-US" altLang="zh-TW" sz="2800" i="1">
                            <a:latin typeface="Cambria Math"/>
                            <a:ea typeface="Cambria Math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altLang="zh-TW" sz="28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l-GR" altLang="zh-TW" sz="28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</m:e>
                          <m:sub>
                            <m:sSup>
                              <m:sSupPr>
                                <m:ctrlPr>
                                  <a:rPr lang="el-GR" altLang="zh-TW" sz="2800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zh-TW" altLang="el-GR" sz="2800" i="1">
                                    <a:latin typeface="Cambria Math"/>
                                    <a:ea typeface="Cambria Math"/>
                                  </a:rPr>
                                  <m:t>𝛾</m:t>
                                </m:r>
                              </m:e>
                              <m:sup>
                                <m:r>
                                  <a:rPr lang="en-US" altLang="zh-TW" sz="2800" i="1">
                                    <a:latin typeface="Cambria Math"/>
                                    <a:ea typeface="Cambria Math"/>
                                  </a:rPr>
                                  <m:t>𝑑</m:t>
                                </m:r>
                              </m:sup>
                            </m:sSup>
                          </m:sub>
                        </m:sSub>
                        <m:r>
                          <a:rPr lang="el-GR" altLang="zh-TW" sz="2800" i="1">
                            <a:latin typeface="Cambria Math"/>
                            <a:ea typeface="Cambria Math"/>
                          </a:rPr>
                          <m:t>∈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l-GR" altLang="zh-TW" sz="28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800" i="1">
                                    <a:latin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altLang="zh-TW" sz="28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TW" sz="2800" i="1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sz="2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800" i="1">
                                    <a:latin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altLang="zh-TW" sz="2800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altLang="zh-TW" sz="2800" i="1">
                                    <a:latin typeface="Cambria Math"/>
                                    <a:ea typeface="Cambria Math"/>
                                  </a:rPr>
                                  <m:t>+1</m:t>
                                </m:r>
                              </m:sub>
                            </m:sSub>
                          </m:e>
                        </m:d>
                        <m:r>
                          <a:rPr lang="en-US" altLang="zh-TW" sz="2800" i="1">
                            <a:latin typeface="Cambria Math"/>
                            <a:ea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TW" sz="2800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zh-TW" altLang="en-US" sz="2800" i="1">
                                <a:latin typeface="Cambria Math"/>
                                <a:ea typeface="Cambria Math"/>
                              </a:rPr>
                              <m:t>𝛾</m:t>
                            </m:r>
                          </m:e>
                          <m:sup>
                            <m:r>
                              <a:rPr lang="en-US" altLang="zh-TW" sz="2800" i="1">
                                <a:latin typeface="Cambria Math"/>
                                <a:ea typeface="Cambria Math"/>
                              </a:rPr>
                              <m:t>𝑑</m:t>
                            </m:r>
                          </m:sup>
                        </m:sSup>
                        <m:r>
                          <a:rPr lang="en-US" altLang="zh-TW" sz="2800" i="1">
                            <a:latin typeface="Cambria Math"/>
                            <a:ea typeface="Cambria Math"/>
                          </a:rPr>
                          <m:t>∈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TW" sz="28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800" i="1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TW" sz="2800" i="1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altLang="zh-TW" sz="2800" i="1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sz="2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800" i="1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TW" sz="2800" i="1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en-US" altLang="zh-TW" sz="2800" i="1">
                                    <a:latin typeface="Cambria Math"/>
                                    <a:ea typeface="Cambria Math"/>
                                  </a:rPr>
                                  <m:t>+1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zh-TW" altLang="en-US" sz="2800" dirty="0"/>
              </a:p>
              <a:p>
                <a:pPr marL="0" indent="0">
                  <a:buNone/>
                </a:pPr>
                <a:endParaRPr lang="en-US" altLang="zh-TW" sz="2600" dirty="0" smtClean="0"/>
              </a:p>
              <a:p>
                <a:pPr marL="0" indent="0">
                  <a:buNone/>
                </a:pPr>
                <a:endParaRPr lang="zh-TW" altLang="en-US" sz="26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2695" r="-15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79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TW" sz="2400" i="1" smtClean="0">
                          <a:latin typeface="Cambria Math"/>
                          <a:ea typeface="Cambria Math"/>
                        </a:rPr>
                        <m:t>Φ</m:t>
                      </m:r>
                      <m:d>
                        <m:dPr>
                          <m:ctrlPr>
                            <a:rPr lang="en-US" altLang="zh-TW" sz="24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altLang="zh-TW" sz="24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sz="24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400" b="0" i="1" smtClean="0">
                              <a:latin typeface="Cambria Math"/>
                            </a:rPr>
                            <m:t>𝑣</m:t>
                          </m:r>
                          <m:r>
                            <a:rPr lang="en-US" altLang="zh-TW" sz="2400" b="0" i="1" smtClean="0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/>
                            </a:rPr>
                            <m:t>𝑗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altLang="zh-TW" sz="2400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TW" sz="2400" b="0" i="1" smtClean="0"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=0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altLang="zh-TW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𝑟</m:t>
                                  </m:r>
                                </m:sub>
                              </m:sSub>
                            </m:sup>
                            <m:e>
                              <m:r>
                                <m:rPr>
                                  <m:sty m:val="p"/>
                                </m:rPr>
                                <a:rPr lang="el-GR" altLang="zh-TW" sz="2400" i="1">
                                  <a:latin typeface="Cambria Math"/>
                                  <a:ea typeface="Cambria Math"/>
                                </a:rPr>
                                <m:t>Ψ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zh-TW" sz="2400" i="1">
                                      <a:latin typeface="Cambria Math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/>
                                        </a:rPr>
                                        <m:t>𝑢</m:t>
                                      </m:r>
                                    </m:sub>
                                  </m:sSub>
                                  <m:r>
                                    <a:rPr lang="en-US" altLang="zh-TW" sz="2400" i="1">
                                      <a:latin typeface="Cambria Math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/>
                                        </a:rPr>
                                        <m:t>𝑣</m:t>
                                      </m:r>
                                    </m:sub>
                                  </m:sSub>
                                </m:e>
                              </m:d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/>
                                    </a:rPr>
                                    <m:t>𝑑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𝑢</m:t>
                                  </m:r>
                                  <m:r>
                                    <a:rPr lang="en-US" altLang="zh-TW" sz="2400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altLang="zh-TW" sz="2400" dirty="0" smtClean="0"/>
              </a:p>
              <a:p>
                <a:pPr marL="0" indent="0">
                  <a:buNone/>
                </a:pPr>
                <a:r>
                  <a:rPr lang="en-US" altLang="zh-TW" sz="2400" dirty="0" smtClean="0"/>
                  <a:t>If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/>
                      </a:rPr>
                      <m:t>𝑗</m:t>
                    </m:r>
                    <m:r>
                      <a:rPr lang="en-US" altLang="zh-TW" sz="2400" b="0" i="1" smtClean="0">
                        <a:latin typeface="Cambria Math"/>
                      </a:rPr>
                      <m:t>=0,</m:t>
                    </m:r>
                  </m:oMath>
                </a14:m>
                <a:r>
                  <a:rPr lang="zh-TW" altLang="en-US" sz="24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sz="2400" i="1">
                        <a:latin typeface="Cambria Math"/>
                        <a:ea typeface="Cambria Math"/>
                      </a:rPr>
                      <m:t>Φ</m:t>
                    </m:r>
                    <m:d>
                      <m:dPr>
                        <m:ctrlPr>
                          <a:rPr lang="en-US" altLang="zh-TW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altLang="zh-TW" sz="2400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TW" sz="24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sz="2400" i="1">
                            <a:latin typeface="Cambria Math"/>
                          </a:rPr>
                          <m:t>𝑢</m:t>
                        </m:r>
                        <m:r>
                          <a:rPr lang="en-US" altLang="zh-TW" sz="2400" i="1">
                            <a:latin typeface="Cambria Math"/>
                          </a:rPr>
                          <m:t>=0</m:t>
                        </m:r>
                      </m:sub>
                      <m:sup>
                        <m:sSub>
                          <m:sSub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</m:sup>
                      <m:e>
                        <m:r>
                          <m:rPr>
                            <m:sty m:val="p"/>
                          </m:rPr>
                          <a:rPr lang="el-GR" altLang="zh-TW" sz="2400" i="1">
                            <a:latin typeface="Cambria Math"/>
                            <a:ea typeface="Cambria Math"/>
                          </a:rPr>
                          <m:t>Ψ</m:t>
                        </m:r>
                        <m:d>
                          <m:d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TW" sz="2400" i="1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altLang="zh-TW" sz="2400" i="1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𝑢</m:t>
                                </m:r>
                              </m:sub>
                            </m:sSub>
                            <m:r>
                              <a:rPr lang="en-US" altLang="zh-TW" sz="2400" i="1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sSup>
                          <m:sSup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𝑞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/>
                              </a:rPr>
                              <m:t>𝑑</m:t>
                            </m:r>
                          </m:sup>
                        </m:sSup>
                        <m:d>
                          <m:d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𝑢</m:t>
                            </m:r>
                            <m:r>
                              <a:rPr lang="en-US" altLang="zh-TW" sz="2400" i="1">
                                <a:latin typeface="Cambria Math"/>
                              </a:rPr>
                              <m:t>,0</m:t>
                            </m:r>
                          </m:e>
                        </m:d>
                      </m:e>
                    </m:nary>
                  </m:oMath>
                </a14:m>
                <a:endParaRPr lang="en-US" altLang="zh-TW" sz="24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altLang="zh-TW" sz="2400" i="1">
                            <a:latin typeface="Cambria Math"/>
                          </a:rPr>
                          <m:t>𝑑</m:t>
                        </m:r>
                      </m:sup>
                    </m:sSup>
                    <m:d>
                      <m:dPr>
                        <m:ctrlPr>
                          <a:rPr lang="en-US" altLang="zh-TW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400" i="1">
                            <a:latin typeface="Cambria Math"/>
                          </a:rPr>
                          <m:t>𝑖</m:t>
                        </m:r>
                        <m:r>
                          <a:rPr lang="en-US" altLang="zh-TW" sz="2400" i="1">
                            <a:latin typeface="Cambria Math"/>
                          </a:rPr>
                          <m:t>,0</m:t>
                        </m:r>
                      </m:e>
                    </m:d>
                    <m:r>
                      <a:rPr lang="en-US" altLang="zh-TW" sz="2400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altLang="zh-TW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𝑄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altLang="zh-TW" sz="24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l-GR" altLang="zh-TW" sz="24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</m:e>
                          <m:sub>
                            <m:sSup>
                              <m:sSupPr>
                                <m:ctrlPr>
                                  <a:rPr lang="el-GR" altLang="zh-TW" sz="2400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zh-TW" altLang="el-GR" sz="2400" i="1">
                                    <a:latin typeface="Cambria Math"/>
                                    <a:ea typeface="Cambria Math"/>
                                  </a:rPr>
                                  <m:t>𝛾</m:t>
                                </m:r>
                              </m:e>
                              <m:sup>
                                <m:r>
                                  <a:rPr lang="en-US" altLang="zh-TW" sz="2400" i="1">
                                    <a:latin typeface="Cambria Math"/>
                                    <a:ea typeface="Cambria Math"/>
                                  </a:rPr>
                                  <m:t>𝑑</m:t>
                                </m:r>
                              </m:sup>
                            </m:sSup>
                          </m:sub>
                        </m:sSub>
                        <m:r>
                          <a:rPr lang="el-GR" altLang="zh-TW" sz="2400" i="1">
                            <a:latin typeface="Cambria Math"/>
                            <a:ea typeface="Cambria Math"/>
                          </a:rPr>
                          <m:t>∈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l-GR" altLang="zh-TW" sz="24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TW" sz="2400" i="1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altLang="zh-TW" sz="2400" i="1">
                                    <a:latin typeface="Cambria Math"/>
                                    <a:ea typeface="Cambria Math"/>
                                  </a:rPr>
                                  <m:t>+1</m:t>
                                </m:r>
                              </m:sub>
                            </m:sSub>
                          </m:e>
                        </m:d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TW" sz="2400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zh-TW" altLang="en-US" sz="2400" i="1">
                                <a:latin typeface="Cambria Math"/>
                                <a:ea typeface="Cambria Math"/>
                              </a:rPr>
                              <m:t>𝛾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/>
                                <a:ea typeface="Cambria Math"/>
                              </a:rPr>
                              <m:t>𝑑</m:t>
                            </m:r>
                          </m:sup>
                        </m:sSup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∈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TW" sz="24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altLang="zh-TW" sz="2400" i="1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altLang="zh-TW" sz="2400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altLang="zh-TW" sz="2400" dirty="0" smtClean="0"/>
                  <a:t>Noting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sz="2400" i="1">
                        <a:latin typeface="Cambria Math"/>
                        <a:ea typeface="Cambria Math"/>
                      </a:rPr>
                      <m:t>Ψ</m:t>
                    </m:r>
                    <m:d>
                      <m:dPr>
                        <m:ctrlPr>
                          <a:rPr lang="en-US" altLang="zh-TW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𝑢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altLang="zh-TW" sz="24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TW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sz="2400" i="1">
                            <a:latin typeface="Cambria Math"/>
                          </a:rPr>
                          <m:t>𝕀</m:t>
                        </m:r>
                      </m:e>
                      <m:sub>
                        <m:d>
                          <m:dPr>
                            <m:begChr m:val="{"/>
                            <m:endChr m:val="}"/>
                            <m:ctrlPr>
                              <a:rPr lang="en-US" altLang="zh-TW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b="0" i="1" smtClean="0">
                                    <a:latin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TW" sz="2400" b="0" i="1" smtClean="0">
                                <a:latin typeface="Cambria Math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altLang="zh-TW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latin typeface="Cambria Math"/>
                                  </a:rPr>
                                  <m:t>𝑢</m:t>
                                </m:r>
                              </m:sub>
                            </m:sSub>
                          </m:e>
                        </m:d>
                      </m:sub>
                    </m:sSub>
                  </m:oMath>
                </a14:m>
                <a:r>
                  <a:rPr lang="zh-TW" altLang="en-US" sz="2400" dirty="0" smtClean="0"/>
                  <a:t> </a:t>
                </a:r>
                <a:r>
                  <a:rPr lang="en-US" altLang="zh-TW" sz="2400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altLang="zh-TW" sz="2400" i="1">
                            <a:latin typeface="Cambria Math"/>
                          </a:rPr>
                          <m:t>𝑑</m:t>
                        </m:r>
                      </m:sup>
                    </m:sSup>
                    <m:d>
                      <m:dPr>
                        <m:ctrlPr>
                          <a:rPr lang="en-US" altLang="zh-TW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400" i="1">
                            <a:latin typeface="Cambria Math"/>
                          </a:rPr>
                          <m:t>𝑖</m:t>
                        </m:r>
                        <m:r>
                          <a:rPr lang="en-US" altLang="zh-TW" sz="2400" i="1">
                            <a:latin typeface="Cambria Math"/>
                          </a:rPr>
                          <m:t>,0</m:t>
                        </m:r>
                      </m:e>
                    </m:d>
                    <m:r>
                      <a:rPr lang="en-US" altLang="zh-TW" sz="2400" b="0" i="1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l-GR" altLang="zh-TW" sz="2400" i="1">
                        <a:latin typeface="Cambria Math"/>
                        <a:ea typeface="Cambria Math"/>
                      </a:rPr>
                      <m:t>Φ</m:t>
                    </m:r>
                    <m:d>
                      <m:dPr>
                        <m:ctrlPr>
                          <a:rPr lang="en-US" altLang="zh-TW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endParaRPr lang="en-US" altLang="zh-TW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TW" sz="2000" i="1">
                          <a:latin typeface="Cambria Math"/>
                          <a:ea typeface="Cambria Math"/>
                        </a:rPr>
                        <m:t>Φ</m:t>
                      </m:r>
                      <m:d>
                        <m:dPr>
                          <m:ctrlPr>
                            <a:rPr lang="en-US" altLang="zh-TW" sz="20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sz="20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altLang="zh-TW" sz="2000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sz="20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000" i="1">
                              <a:latin typeface="Cambria Math"/>
                            </a:rPr>
                            <m:t>𝑣</m:t>
                          </m:r>
                          <m:r>
                            <a:rPr lang="en-US" altLang="zh-TW" sz="2000" i="1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altLang="zh-TW" sz="2000" i="1">
                              <a:latin typeface="Cambria Math"/>
                            </a:rPr>
                            <m:t>𝑗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altLang="zh-TW" sz="20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TW" sz="2000" i="1"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US" altLang="zh-TW" sz="2000" i="1">
                                  <a:latin typeface="Cambria Math"/>
                                </a:rPr>
                                <m:t>=0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𝑟</m:t>
                                  </m:r>
                                </m:sub>
                              </m:sSub>
                            </m:sup>
                            <m:e>
                              <m:sSup>
                                <m:sSupPr>
                                  <m:ctrlPr>
                                    <a:rPr lang="en-US" altLang="zh-TW" sz="20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𝑑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altLang="zh-TW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000" b="0" i="1" smtClean="0">
                                      <a:latin typeface="Cambria Math"/>
                                    </a:rPr>
                                    <m:t>𝑢</m:t>
                                  </m:r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altLang="zh-TW" sz="2000" b="0" i="1" smtClean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</m:d>
                              <m:r>
                                <m:rPr>
                                  <m:sty m:val="p"/>
                                </m:rPr>
                                <a:rPr lang="el-GR" altLang="zh-TW" sz="2000" i="1">
                                  <a:latin typeface="Cambria Math"/>
                                  <a:ea typeface="Cambria Math"/>
                                </a:rPr>
                                <m:t>Ψ</m:t>
                              </m:r>
                              <m:d>
                                <m:dPr>
                                  <m:ctrlPr>
                                    <a:rPr lang="en-US" altLang="zh-TW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/>
                                        </a:rPr>
                                        <m:t>𝑢</m:t>
                                      </m:r>
                                    </m:sub>
                                  </m:sSub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/>
                                        </a:rPr>
                                        <m:t>𝑣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altLang="zh-TW" sz="2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sz="20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000" i="1">
                              <a:latin typeface="Cambria Math"/>
                            </a:rPr>
                            <m:t>𝑢</m:t>
                          </m:r>
                          <m:r>
                            <a:rPr lang="en-US" altLang="zh-TW" sz="2000" i="1">
                              <a:latin typeface="Cambria Math"/>
                            </a:rPr>
                            <m:t>=0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zh-TW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/>
                                </a:rPr>
                                <m:t>𝑟</m:t>
                              </m:r>
                            </m:sub>
                          </m:sSub>
                        </m:sup>
                        <m:e>
                          <m:sSup>
                            <m:sSupPr>
                              <m:ctrlPr>
                                <a:rPr lang="en-US" altLang="zh-TW" sz="2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sz="2000" i="1">
                                  <a:latin typeface="Cambria Math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altLang="zh-TW" sz="2000" i="1">
                                  <a:latin typeface="Cambria Math"/>
                                </a:rPr>
                                <m:t>𝑑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TW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US" altLang="zh-TW" sz="20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𝑗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el-GR" altLang="zh-TW" sz="2000" i="1">
                              <a:latin typeface="Cambria Math"/>
                              <a:ea typeface="Cambria Math"/>
                            </a:rPr>
                            <m:t>Ψ</m:t>
                          </m:r>
                          <m:d>
                            <m:dPr>
                              <m:ctrlPr>
                                <a:rPr lang="en-US" altLang="zh-TW" sz="20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TW" sz="2000" i="1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altLang="zh-TW" sz="2000" i="1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𝑢</m:t>
                                  </m:r>
                                </m:sub>
                              </m:sSub>
                              <m:r>
                                <a:rPr lang="en-US" altLang="zh-TW" sz="2000" i="1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sz="2000" b="0" i="1" smtClean="0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sz="2000" b="0" i="1" smtClean="0">
                              <a:latin typeface="Cambria Math"/>
                            </a:rPr>
                            <m:t>+</m:t>
                          </m:r>
                        </m:e>
                      </m:nary>
                      <m:nary>
                        <m:naryPr>
                          <m:chr m:val="∑"/>
                          <m:ctrlPr>
                            <a:rPr lang="en-US" altLang="zh-TW" sz="20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000" i="1">
                              <a:latin typeface="Cambria Math"/>
                            </a:rPr>
                            <m:t>𝑣</m:t>
                          </m:r>
                          <m:r>
                            <a:rPr lang="en-US" altLang="zh-TW" sz="2000" i="1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altLang="zh-TW" sz="2000" i="1">
                              <a:latin typeface="Cambria Math"/>
                            </a:rPr>
                            <m:t>𝑗</m:t>
                          </m:r>
                          <m:r>
                            <a:rPr lang="en-US" altLang="zh-TW" sz="2000" b="0" i="1" smtClean="0">
                              <a:latin typeface="Cambria Math"/>
                            </a:rPr>
                            <m:t>−1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altLang="zh-TW" sz="20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TW" sz="2000" i="1"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US" altLang="zh-TW" sz="2000" i="1">
                                  <a:latin typeface="Cambria Math"/>
                                </a:rPr>
                                <m:t>=0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𝑟</m:t>
                                  </m:r>
                                </m:sub>
                              </m:sSub>
                            </m:sup>
                            <m:e>
                              <m:sSup>
                                <m:sSupPr>
                                  <m:ctrlPr>
                                    <a:rPr lang="en-US" altLang="zh-TW" sz="20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𝑑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altLang="zh-TW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𝑢</m:t>
                                  </m:r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</m:d>
                              <m:r>
                                <m:rPr>
                                  <m:sty m:val="p"/>
                                </m:rPr>
                                <a:rPr lang="el-GR" altLang="zh-TW" sz="2000" i="1">
                                  <a:latin typeface="Cambria Math"/>
                                  <a:ea typeface="Cambria Math"/>
                                </a:rPr>
                                <m:t>Ψ</m:t>
                              </m:r>
                              <m:d>
                                <m:dPr>
                                  <m:ctrlPr>
                                    <a:rPr lang="en-US" altLang="zh-TW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/>
                                        </a:rPr>
                                        <m:t>𝑢</m:t>
                                      </m:r>
                                    </m:sub>
                                  </m:sSub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/>
                                        </a:rPr>
                                        <m:t>𝑣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altLang="zh-TW" sz="2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000" i="1">
                              <a:latin typeface="Cambria Math"/>
                            </a:rPr>
                            <m:t>𝑞</m:t>
                          </m:r>
                        </m:e>
                        <m:sup>
                          <m:r>
                            <a:rPr lang="en-US" altLang="zh-TW" sz="2000" i="1">
                              <a:latin typeface="Cambria Math"/>
                            </a:rPr>
                            <m:t>𝑑</m:t>
                          </m:r>
                        </m:sup>
                      </m:sSup>
                      <m:d>
                        <m:dPr>
                          <m:ctrlPr>
                            <a:rPr lang="en-US" altLang="zh-TW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0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altLang="zh-TW" sz="2000" i="1">
                              <a:latin typeface="Cambria Math"/>
                            </a:rPr>
                            <m:t>,</m:t>
                          </m:r>
                          <m:r>
                            <a:rPr lang="en-US" altLang="zh-TW" sz="2000" i="1">
                              <a:latin typeface="Cambria Math"/>
                            </a:rPr>
                            <m:t>𝑗</m:t>
                          </m:r>
                        </m:e>
                      </m:d>
                      <m:r>
                        <a:rPr lang="en-US" altLang="zh-TW" sz="2000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altLang="zh-TW" sz="2000" i="1">
                          <a:latin typeface="Cambria Math"/>
                          <a:ea typeface="Cambria Math"/>
                        </a:rPr>
                        <m:t>Φ</m:t>
                      </m:r>
                      <m:d>
                        <m:dPr>
                          <m:ctrlPr>
                            <a:rPr lang="en-US" altLang="zh-TW" sz="20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sz="20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altLang="zh-TW" sz="2000" b="0" i="0" smtClean="0">
                          <a:latin typeface="Cambria Math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altLang="zh-TW" sz="20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000" i="1">
                              <a:latin typeface="Cambria Math"/>
                            </a:rPr>
                            <m:t>𝑣</m:t>
                          </m:r>
                          <m:r>
                            <a:rPr lang="en-US" altLang="zh-TW" sz="2000" i="1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altLang="zh-TW" sz="2000" i="1">
                              <a:latin typeface="Cambria Math"/>
                            </a:rPr>
                            <m:t>𝑗</m:t>
                          </m:r>
                          <m:r>
                            <a:rPr lang="en-US" altLang="zh-TW" sz="2000" i="1">
                              <a:latin typeface="Cambria Math"/>
                            </a:rPr>
                            <m:t>−1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altLang="zh-TW" sz="20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TW" sz="2000" i="1"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US" altLang="zh-TW" sz="2000" i="1">
                                  <a:latin typeface="Cambria Math"/>
                                </a:rPr>
                                <m:t>=0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𝑟</m:t>
                                  </m:r>
                                </m:sub>
                              </m:sSub>
                            </m:sup>
                            <m:e>
                              <m:sSup>
                                <m:sSupPr>
                                  <m:ctrlPr>
                                    <a:rPr lang="en-US" altLang="zh-TW" sz="20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𝑑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altLang="zh-TW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𝑢</m:t>
                                  </m:r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</m:d>
                              <m:r>
                                <m:rPr>
                                  <m:sty m:val="p"/>
                                </m:rPr>
                                <a:rPr lang="el-GR" altLang="zh-TW" sz="2000" i="1">
                                  <a:latin typeface="Cambria Math"/>
                                  <a:ea typeface="Cambria Math"/>
                                </a:rPr>
                                <m:t>Ψ</m:t>
                              </m:r>
                              <m:d>
                                <m:dPr>
                                  <m:ctrlPr>
                                    <a:rPr lang="en-US" altLang="zh-TW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/>
                                        </a:rPr>
                                        <m:t>𝑢</m:t>
                                      </m:r>
                                    </m:sub>
                                  </m:sSub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/>
                                        </a:rPr>
                                        <m:t>𝑣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altLang="zh-TW" sz="2000" dirty="0" smtClean="0"/>
              </a:p>
              <a:p>
                <a:pPr marL="0" indent="0">
                  <a:buNone/>
                </a:pPr>
                <a:endParaRPr lang="zh-TW" altLang="en-US" sz="24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566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91755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altLang="zh-TW" dirty="0" smtClean="0"/>
                  <a:t>The terms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altLang="zh-TW" i="1">
                            <a:latin typeface="Cambria Math"/>
                          </a:rPr>
                          <m:t>𝑑</m:t>
                        </m:r>
                      </m:sup>
                    </m:sSup>
                    <m:d>
                      <m:dPr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𝑖</m:t>
                        </m:r>
                        <m:r>
                          <a:rPr lang="en-US" altLang="zh-TW" i="1">
                            <a:latin typeface="Cambria Math"/>
                          </a:rPr>
                          <m:t>,</m:t>
                        </m:r>
                        <m:r>
                          <a:rPr lang="en-US" altLang="zh-TW" i="1">
                            <a:latin typeface="Cambria Math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altLang="zh-TW" dirty="0" smtClean="0"/>
                  <a:t> give is the approximated distribution function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zh-TW" altLang="en-US" i="1" smtClean="0">
                            <a:latin typeface="Cambria Math"/>
                          </a:rPr>
                          <m:t>𝛾</m:t>
                        </m:r>
                      </m:e>
                      <m:sup>
                        <m:r>
                          <a:rPr lang="en-US" altLang="zh-TW" b="0" i="1" smtClean="0"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altLang="zh-TW" dirty="0" smtClean="0"/>
                  <a:t>.</a:t>
                </a:r>
              </a:p>
              <a:p>
                <a:pPr lvl="1"/>
                <a:r>
                  <a:rPr lang="en-US" altLang="zh-TW" dirty="0" smtClean="0"/>
                  <a:t>We have closed-form expressions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i="1">
                        <a:latin typeface="Cambria Math"/>
                        <a:ea typeface="Cambria Math"/>
                      </a:rPr>
                      <m:t>Φ</m:t>
                    </m:r>
                    <m:d>
                      <m:dPr>
                        <m:ctrlPr>
                          <a:rPr lang="en-US" altLang="zh-TW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𝑟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zh-TW" dirty="0" smtClean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i="1">
                        <a:latin typeface="Cambria Math"/>
                        <a:ea typeface="Cambria Math"/>
                      </a:rPr>
                      <m:t>Ψ</m:t>
                    </m:r>
                    <m:d>
                      <m:dPr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𝑟</m:t>
                        </m:r>
                        <m:r>
                          <a:rPr lang="en-US" altLang="zh-TW" i="1">
                            <a:latin typeface="Cambria Math"/>
                          </a:rPr>
                          <m:t>,</m:t>
                        </m:r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  <m:r>
                          <a:rPr lang="en-US" altLang="zh-TW" i="1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𝑟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TW" i="1">
                            <a:latin typeface="Cambria Math"/>
                          </a:rPr>
                          <m:t>,</m:t>
                        </m:r>
                        <m:r>
                          <a:rPr lang="en-US" altLang="zh-TW" i="1">
                            <a:latin typeface="Cambria Math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altLang="zh-TW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altLang="zh-TW" dirty="0" smtClean="0"/>
                  <a:t>Note that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𝑋</m:t>
                    </m:r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𝑙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altLang="zh-TW" dirty="0" smtClean="0"/>
                  <a:t> is a Gaussian Markov process whose dynamics are given: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/>
                      </a:rPr>
                      <m:t>𝑑</m:t>
                    </m:r>
                    <m:sSub>
                      <m:sSubPr>
                        <m:ctrlPr>
                          <a:rPr lang="en-US" altLang="zh-TW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altLang="zh-TW" sz="2000" b="0" i="1" smtClean="0">
                        <a:latin typeface="Cambria Math"/>
                      </a:rPr>
                      <m:t>=</m:t>
                    </m:r>
                    <m:r>
                      <a:rPr lang="en-US" altLang="zh-TW" sz="2000" b="0" i="1" smtClean="0">
                        <a:latin typeface="Cambria Math"/>
                      </a:rPr>
                      <m:t>𝑑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000" b="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2000" b="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zh-TW" sz="20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b="0" i="1" smtClean="0">
                                      <a:latin typeface="Cambria Math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altLang="zh-TW" sz="2000" b="0" i="1" smtClean="0"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b="0" i="1" smtClean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altLang="zh-TW" sz="2000" b="0" i="1" smtClean="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000" b="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2000" b="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zh-TW" sz="20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b="0" i="1" smtClean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zh-TW" sz="2000" b="0" i="1" smtClean="0"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altLang="zh-TW" sz="2000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b="0" i="1" smtClean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zh-TW" sz="2000" b="0" i="1" smtClean="0">
                                      <a:latin typeface="Cambria Math"/>
                                    </a:rPr>
                                    <m:t>𝑔</m:t>
                                  </m:r>
                                </m:sub>
                              </m:sSub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TW" sz="20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zh-TW" sz="20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TW" altLang="en-US" sz="2000" b="0" i="1" smtClean="0">
                                          <a:latin typeface="Cambria Math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altLang="zh-TW" sz="20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zh-TW" sz="2000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zh-TW" altLang="en-US" sz="2000" b="0" i="1" smtClean="0">
                                  <a:latin typeface="Cambria Math"/>
                                </a:rPr>
                                <m:t>𝜎𝜌</m:t>
                              </m:r>
                              <m:sSub>
                                <m:sSubPr>
                                  <m:ctrlPr>
                                    <a:rPr lang="en-US" altLang="zh-TW" sz="20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000" b="0" i="1" smtClean="0"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TW" sz="2000" b="0" i="1" smtClean="0">
                                      <a:latin typeface="Cambria Math"/>
                                    </a:rPr>
                                    <m:t>𝑃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20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000" b="0" i="1" smtClean="0"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altLang="zh-TW" sz="2000" b="0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altLang="zh-TW" sz="2000" b="0" i="1" smtClean="0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</m:d>
                            </m:e>
                          </m:mr>
                          <m:mr>
                            <m:e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𝑎</m:t>
                              </m:r>
                              <m:d>
                                <m:dPr>
                                  <m:ctrlPr>
                                    <a:rPr lang="en-US" altLang="zh-TW" sz="20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zh-TW" altLang="en-US" sz="2000" b="0" i="1" smtClean="0">
                                      <a:latin typeface="Cambria Math"/>
                                    </a:rPr>
                                    <m:t>𝜃</m:t>
                                  </m:r>
                                  <m:r>
                                    <a:rPr lang="en-US" altLang="zh-TW" sz="2000" b="0" i="1" smtClean="0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altLang="zh-TW" sz="2000" b="0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sz="2000" b="0" i="1" smtClean="0">
                                          <a:latin typeface="Cambria Math"/>
                                        </a:rPr>
                                        <m:t>𝑣</m:t>
                                      </m:r>
                                    </m:num>
                                    <m:den>
                                      <m:r>
                                        <a:rPr lang="en-US" altLang="zh-TW" sz="2000" b="0" i="1" smtClean="0">
                                          <a:latin typeface="Cambria Math"/>
                                        </a:rPr>
                                        <m:t>𝑎</m:t>
                                      </m:r>
                                    </m:den>
                                  </m:f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000" i="1">
                                          <a:latin typeface="Cambria Math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/>
                                        </a:rPr>
                                        <m:t>𝑃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TW" sz="20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000" i="1">
                                          <a:latin typeface="Cambria Math"/>
                                        </a:rPr>
                                        <m:t>𝑡</m:t>
                                      </m:r>
                                      <m:r>
                                        <a:rPr lang="en-US" altLang="zh-TW" sz="2000" i="1"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en-US" altLang="zh-TW" sz="2000" i="1">
                                          <a:latin typeface="Cambria Math"/>
                                        </a:rPr>
                                        <m:t>𝑇</m:t>
                                      </m:r>
                                    </m:e>
                                  </m:d>
                                  <m:r>
                                    <a:rPr lang="en-US" altLang="zh-TW" sz="2000" b="0" i="1" smtClean="0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mr>
                        </m:m>
                      </m:e>
                    </m:d>
                    <m:r>
                      <a:rPr lang="en-US" altLang="zh-TW" sz="2000" b="0" i="1" smtClean="0">
                        <a:latin typeface="Cambria Math"/>
                      </a:rPr>
                      <m:t>𝑑𝑡</m:t>
                    </m:r>
                    <m:r>
                      <a:rPr lang="en-US" altLang="zh-TW" sz="2000" b="0" i="1" smtClean="0">
                        <a:latin typeface="Cambria Math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000" b="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2000" b="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zh-TW" altLang="en-US" sz="2000" b="0" i="1" smtClean="0">
                                  <a:latin typeface="Cambria Math"/>
                                </a:rPr>
                                <m:t>𝜎</m:t>
                              </m:r>
                              <m:r>
                                <a:rPr lang="zh-TW" altLang="en-US" sz="2000" b="0" i="1" smtClean="0">
                                  <a:latin typeface="Cambria Math"/>
                                </a:rPr>
                                <m:t>𝜌</m:t>
                              </m:r>
                            </m:e>
                            <m:e>
                              <m:r>
                                <a:rPr lang="zh-TW" altLang="en-US" sz="2000" b="0" i="1" smtClean="0">
                                  <a:latin typeface="Cambria Math"/>
                                </a:rPr>
                                <m:t>𝜎</m:t>
                              </m:r>
                              <m:rad>
                                <m:radPr>
                                  <m:degHide m:val="on"/>
                                  <m:ctrlPr>
                                    <a:rPr lang="zh-TW" altLang="en-US" sz="2000" b="0" i="1" smtClean="0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TW" sz="2000" b="0" i="1" smtClean="0">
                                      <a:latin typeface="Cambria Math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en-US" altLang="zh-TW" sz="20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TW" altLang="en-US" sz="2000" b="0" i="1" smtClean="0">
                                          <a:latin typeface="Cambria Math"/>
                                        </a:rPr>
                                        <m:t>𝜌</m:t>
                                      </m:r>
                                    </m:e>
                                    <m:sup>
                                      <m:r>
                                        <a:rPr lang="en-US" altLang="zh-TW" sz="20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e>
                          </m:mr>
                          <m:mr>
                            <m:e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e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altLang="zh-TW" sz="2000" b="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2000" b="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Sup>
                                <m:sSubSupPr>
                                  <m:ctrlPr>
                                    <a:rPr lang="en-US" altLang="zh-TW" sz="2000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000" b="0" i="1" smtClean="0">
                                      <a:latin typeface="Cambria Math"/>
                                    </a:rPr>
                                    <m:t>𝑑𝑍</m:t>
                                  </m:r>
                                </m:e>
                                <m:sub>
                                  <m:r>
                                    <a:rPr lang="en-US" altLang="zh-TW" sz="20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altLang="zh-TW" sz="2000" b="0" i="1" smtClean="0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bSup>
                            </m:e>
                          </m:mr>
                          <m:mr>
                            <m:e>
                              <m:sSubSup>
                                <m:sSubSupPr>
                                  <m:ctrlPr>
                                    <a:rPr lang="en-US" altLang="zh-TW" sz="20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𝑑𝑍</m:t>
                                  </m:r>
                                </m:e>
                                <m:sub>
                                  <m:r>
                                    <a:rPr lang="en-US" altLang="zh-TW" sz="20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bSup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zh-TW" sz="2000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altLang="zh-TW" sz="2000" dirty="0" smtClean="0"/>
                  <a:t>Denote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/>
                          </a:rPr>
                          <m:t>𝑓</m:t>
                        </m:r>
                      </m:e>
                      <m:sub>
                        <m:sSub>
                          <m:sSubPr>
                            <m:ctrlPr>
                              <a:rPr lang="en-US" altLang="zh-TW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/>
                              </a:rPr>
                              <m:t>𝑙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sz="20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TW" sz="2000" dirty="0" smtClean="0"/>
                  <a:t> the density function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200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latin typeface="Cambria Math"/>
                              </a:rPr>
                              <m:t>𝑙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sz="2000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sz="2000" dirty="0" smtClean="0"/>
                  <a:t> under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/>
                          </a:rPr>
                          <m:t>𝑇</m:t>
                        </m:r>
                      </m:sub>
                    </m:sSub>
                    <m:r>
                      <a:rPr lang="en-US" altLang="zh-TW" sz="2000" b="0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altLang="zh-TW" sz="2000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altLang="zh-TW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sSub>
                          <m:sSubPr>
                            <m:ctrlPr>
                              <a:rPr lang="en-US" altLang="zh-TW" sz="2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latin typeface="Cambria Math"/>
                              </a:rPr>
                              <m:t>𝑙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sz="2000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altLang="zh-TW" sz="20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000" i="1" smtClean="0">
                            <a:latin typeface="Cambria Math"/>
                            <a:ea typeface="Cambria Math"/>
                          </a:rPr>
                          <m:t>ℓ</m:t>
                        </m:r>
                        <m:r>
                          <a:rPr lang="en-US" altLang="zh-TW" sz="20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altLang="zh-TW" sz="2000" b="0" i="1" smtClean="0">
                            <a:latin typeface="Cambria Math"/>
                            <a:ea typeface="Cambria Math"/>
                          </a:rPr>
                          <m:t>𝑟</m:t>
                        </m:r>
                      </m:e>
                    </m:d>
                    <m:r>
                      <a:rPr lang="en-US" altLang="zh-TW" sz="20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TW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sSub>
                          <m:sSubPr>
                            <m:ctrlPr>
                              <a:rPr lang="en-US" altLang="zh-TW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altLang="zh-TW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latin typeface="Cambria Math"/>
                          </a:rPr>
                          <m:t>𝑟</m:t>
                        </m:r>
                      </m:e>
                    </m:d>
                    <m:sSub>
                      <m:sSubPr>
                        <m:ctrlPr>
                          <a:rPr lang="en-US" altLang="zh-TW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/>
                          </a:rPr>
                          <m:t>𝑓</m:t>
                        </m:r>
                      </m:e>
                      <m:sub>
                        <m:sSub>
                          <m:sSubPr>
                            <m:ctrlPr>
                              <a:rPr lang="en-US" altLang="zh-TW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latin typeface="Cambria Math"/>
                              </a:rPr>
                              <m:t>𝑙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d>
                          <m:dPr>
                            <m:begChr m:val="|"/>
                            <m:endChr m:val=""/>
                            <m:ctrlPr>
                              <a:rPr lang="en-US" altLang="zh-TW" sz="200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i="1">
                                    <a:latin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altLang="zh-TW" sz="2000" i="1">
                                    <a:latin typeface="Cambria Math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sub>
                    </m:sSub>
                    <m:d>
                      <m:dPr>
                        <m:ctrlPr>
                          <a:rPr lang="en-US" altLang="zh-TW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000" i="1">
                            <a:latin typeface="Cambria Math"/>
                            <a:ea typeface="Cambria Math"/>
                          </a:rPr>
                          <m:t>ℓ</m:t>
                        </m:r>
                      </m:e>
                    </m:d>
                  </m:oMath>
                </a14:m>
                <a:r>
                  <a:rPr lang="en-US" altLang="zh-TW" sz="2000" dirty="0" smtClean="0"/>
                  <a:t>,</a:t>
                </a:r>
                <a:r>
                  <a:rPr lang="zh-TW" altLang="en-US" sz="2000" dirty="0" smtClean="0"/>
                  <a:t> </a:t>
                </a:r>
                <a:endParaRPr lang="zh-TW" altLang="en-US" sz="20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917558"/>
              </a:xfrm>
              <a:blipFill rotWithShape="1">
                <a:blip r:embed="rId2"/>
                <a:stretch>
                  <a:fillRect l="-1852" t="-2357" b="-583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178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95154"/>
                <a:ext cx="8229600" cy="5188688"/>
              </a:xfrm>
            </p:spPr>
            <p:txBody>
              <a:bodyPr>
                <a:normAutofit fontScale="55000" lnSpcReduction="20000"/>
              </a:bodyPr>
              <a:lstStyle/>
              <a:p>
                <a:r>
                  <a:rPr lang="en-US" altLang="zh-TW" dirty="0" smtClean="0"/>
                  <a:t>Using the Markov property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𝑙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dirty="0" smtClean="0"/>
                  <a:t> ,conditioning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 smtClean="0">
                            <a:latin typeface="Cambria Math"/>
                            <a:ea typeface="Cambria Math"/>
                          </a:rPr>
                          <m:t>ℱ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is like conditioning by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𝑙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  <m:r>
                          <a:rPr lang="en-US" altLang="zh-TW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dirty="0" smtClean="0"/>
                  <a:t>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TW" i="1">
                          <a:latin typeface="Cambria Math"/>
                          <a:ea typeface="Cambria Math"/>
                        </a:rPr>
                        <m:t>Φ</m:t>
                      </m:r>
                      <m:d>
                        <m:dPr>
                          <m:ctrlPr>
                            <a:rPr lang="en-US" altLang="zh-TW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𝑟</m:t>
                          </m:r>
                          <m:r>
                            <a:rPr lang="en-US" altLang="zh-TW" i="1">
                              <a:latin typeface="Cambria Math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TW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𝑟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ℱ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nary>
                        <m:naryPr>
                          <m:limLoc m:val="undOvr"/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h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TW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US" altLang="zh-TW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sub>
                          </m:sSub>
                          <m:d>
                            <m:dPr>
                              <m:ctrlPr>
                                <a:rPr lang="en-US" altLang="zh-TW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ℓ</m:t>
                              </m:r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US" altLang="zh-TW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  <m:t>ℱ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ℓ</m:t>
                          </m:r>
                        </m:e>
                      </m:nary>
                    </m:oMath>
                  </m:oMathPara>
                </a14:m>
                <a:endParaRPr lang="en-US" altLang="zh-TW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TW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𝑟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ℱ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zh-TW" altLang="en-US" b="0" i="1" smtClean="0">
                          <a:latin typeface="Cambria Math"/>
                          <a:ea typeface="Cambria Math"/>
                        </a:rPr>
                        <m:t>𝒩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zh-TW" altLang="en-US" b="0" i="1" smtClean="0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  <m:d>
                                <m:dPr>
                                  <m:ctrlPr>
                                    <a:rPr lang="en-US" altLang="zh-TW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  <m:r>
                                    <a:rPr lang="en-US" altLang="zh-TW" b="0" i="1" smtClean="0">
                                      <a:latin typeface="Cambria Math"/>
                                      <a:ea typeface="Cambria Math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zh-TW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latin typeface="Cambria Math"/>
                                          <a:ea typeface="Cambria Math"/>
                                        </a:rPr>
                                        <m:t>𝑙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/>
                                          <a:ea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zh-TW" b="0" i="1" smtClean="0">
                                      <a:latin typeface="Cambria Math"/>
                                      <a:ea typeface="Cambria Math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latin typeface="Cambria Math"/>
                                          <a:ea typeface="Cambria Math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altLang="zh-TW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nary>
                                    <m:naryPr>
                                      <m:chr m:val="∑"/>
                                      <m:limLoc m:val="subSup"/>
                                      <m:ctrlPr>
                                        <a:rPr lang="en-US" altLang="zh-TW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naryPr>
                                    <m:sub/>
                                    <m:sup>
                                      <m:r>
                                        <a:rPr lang="en-US" altLang="zh-TW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  <m:e>
                                      <m:d>
                                        <m:dPr>
                                          <m:ctrlPr>
                                            <a:rPr lang="en-US" altLang="zh-TW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TW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𝑟</m:t>
                                          </m:r>
                                          <m:r>
                                            <a:rPr lang="en-US" altLang="zh-TW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,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zh-TW" i="1"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𝑙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zh-TW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,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zh-TW" i="1"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nary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en-US" altLang="zh-TW" dirty="0" smtClean="0"/>
              </a:p>
              <a:p>
                <a:pPr marL="0" indent="0">
                  <a:buNone/>
                </a:pPr>
                <a:endParaRPr lang="en-US" altLang="zh-TW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TW" i="1">
                          <a:latin typeface="Cambria Math"/>
                          <a:ea typeface="Cambria Math"/>
                        </a:rPr>
                        <m:t>Ψ</m:t>
                      </m:r>
                      <m:d>
                        <m:dPr>
                          <m:ctrlPr>
                            <a:rPr lang="en-US" altLang="zh-TW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𝑟</m:t>
                          </m:r>
                          <m:r>
                            <a:rPr lang="en-US" altLang="zh-TW" i="1">
                              <a:latin typeface="Cambria Math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𝑡</m:t>
                          </m:r>
                          <m:r>
                            <a:rPr lang="en-US" altLang="zh-TW" i="1">
                              <a:latin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TW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𝑟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ℱ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/>
                                      <a:ea typeface="Cambria Math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nary>
                        <m:naryPr>
                          <m:limLoc m:val="undOvr"/>
                          <m:ctrlPr>
                            <a:rPr lang="en-US" altLang="zh-TW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i="1">
                              <a:latin typeface="Cambria Math"/>
                            </a:rPr>
                            <m:t>h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TW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US" altLang="zh-TW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sub>
                          </m:sSub>
                          <m:d>
                            <m:dPr>
                              <m:ctrlPr>
                                <a:rPr lang="en-US" altLang="zh-TW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ℓ</m:t>
                              </m:r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US" altLang="zh-TW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  <m:t>ℱ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/>
                                          <a:ea typeface="Cambria Math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ℓ</m:t>
                          </m:r>
                        </m:e>
                      </m:nary>
                    </m:oMath>
                  </m:oMathPara>
                </a14:m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𝑓</m:t>
                        </m:r>
                      </m:e>
                      <m:sub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𝑟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en-US" altLang="zh-TW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/>
                                    <a:ea typeface="Cambria Math"/>
                                  </a:rPr>
                                  <m:t>𝑠</m:t>
                                </m:r>
                              </m:sub>
                            </m:sSub>
                            <m: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  <m:t>=</m:t>
                            </m:r>
                          </m:e>
                        </m:d>
                        <m:sSup>
                          <m:sSupPr>
                            <m:ctrlPr>
                              <a:rPr lang="en-US" altLang="zh-TW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zh-TW" altLang="en-US" i="1">
                        <a:latin typeface="Cambria Math"/>
                        <a:ea typeface="Cambria Math"/>
                      </a:rPr>
                      <m:t>𝒩</m:t>
                    </m:r>
                    <m:d>
                      <m:dPr>
                        <m:ctrlPr>
                          <a:rPr lang="en-US" altLang="zh-TW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h</m:t>
                            </m:r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zh-TW" altLang="en-US" i="1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  <m:d>
                              <m:dPr>
                                <m:ctrlPr>
                                  <a:rPr lang="en-US" altLang="zh-TW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TW" i="1">
                                    <a:latin typeface="Cambria Math"/>
                                    <a:ea typeface="Cambria Math"/>
                                  </a:rPr>
                                  <m:t>𝑟</m:t>
                                </m:r>
                                <m:r>
                                  <a:rPr lang="en-US" altLang="zh-TW" i="1">
                                    <a:latin typeface="Cambria Math"/>
                                    <a:ea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/>
                                        <a:ea typeface="Cambria Math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  <a:ea typeface="Cambria Math"/>
                                      </a:rPr>
                                      <m:t>𝑠</m:t>
                                    </m:r>
                                  </m:sub>
                                </m:sSub>
                                <m:r>
                                  <a:rPr lang="en-US" altLang="zh-TW" b="0" i="1" smtClean="0">
                                    <a:latin typeface="Cambria Math"/>
                                    <a:ea typeface="Cambria Math"/>
                                  </a:rPr>
                                  <m:t>=</m:t>
                                </m:r>
                                <m:r>
                                  <a:rPr lang="en-US" altLang="zh-TW" b="0" i="1" smtClean="0">
                                    <a:latin typeface="Cambria Math"/>
                                    <a:ea typeface="Cambria Math"/>
                                  </a:rPr>
                                  <m:t>h</m:t>
                                </m:r>
                                <m:r>
                                  <a:rPr lang="en-US" altLang="zh-TW" i="1">
                                    <a:latin typeface="Cambria Math"/>
                                    <a:ea typeface="Cambria Math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altLang="zh-TW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e>
                                  <m:sup>
                                    <m:r>
                                      <a:rPr lang="en-US" altLang="zh-TW" i="1">
                                        <a:latin typeface="Cambria Math"/>
                                        <a:ea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altLang="zh-TW" i="1">
                                    <a:latin typeface="Cambria Math"/>
                                    <a:ea typeface="Cambria Math"/>
                                  </a:rPr>
                                </m:ctrlPr>
                              </m:radPr>
                              <m:deg/>
                              <m:e>
                                <m:nary>
                                  <m:naryPr>
                                    <m:chr m:val="∑"/>
                                    <m:limLoc m:val="subSup"/>
                                    <m:ctrlPr>
                                      <a:rPr lang="en-US" altLang="zh-TW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naryPr>
                                  <m:sub/>
                                  <m:sup>
                                    <m:r>
                                      <a:rPr lang="en-US" altLang="zh-TW" i="1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  <m:e>
                                    <m:d>
                                      <m:dPr>
                                        <m:ctrlPr>
                                          <a:rPr lang="en-US" altLang="zh-TW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i="1">
                                            <a:latin typeface="Cambria Math"/>
                                            <a:ea typeface="Cambria Math"/>
                                          </a:rPr>
                                          <m:t>𝑟</m:t>
                                        </m:r>
                                        <m:r>
                                          <a:rPr lang="en-US" altLang="zh-TW" i="1">
                                            <a:latin typeface="Cambria Math"/>
                                            <a:ea typeface="Cambria Math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TW" i="1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i="1">
                                                <a:latin typeface="Cambria Math"/>
                                                <a:ea typeface="Cambria Math"/>
                                              </a:rPr>
                                              <m:t>𝑙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𝑠</m:t>
                                            </m:r>
                                          </m:sub>
                                        </m:sSub>
                                        <m:r>
                                          <a:rPr lang="en-US" altLang="zh-TW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=</m:t>
                                        </m:r>
                                        <m:r>
                                          <a:rPr lang="en-US" altLang="zh-TW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h</m:t>
                                        </m:r>
                                        <m:r>
                                          <a:rPr lang="en-US" altLang="zh-TW" i="1">
                                            <a:latin typeface="Cambria Math"/>
                                            <a:ea typeface="Cambria Math"/>
                                          </a:rPr>
                                          <m:t>,</m:t>
                                        </m:r>
                                        <m:sSup>
                                          <m:sSupPr>
                                            <m:ctrlPr>
                                              <a:rPr lang="en-US" altLang="zh-TW" i="1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zh-TW" i="1">
                                                <a:latin typeface="Cambria Math"/>
                                                <a:ea typeface="Cambria Math"/>
                                              </a:rPr>
                                              <m:t>𝑟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zh-TW" i="1">
                                                <a:latin typeface="Cambria Math"/>
                                                <a:ea typeface="Cambria Math"/>
                                              </a:rPr>
                                              <m:t>′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</m:nary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 smtClean="0"/>
                  <a:t>Where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𝑓</m:t>
                        </m:r>
                      </m:e>
                      <m:sub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sub>
                    </m:sSub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is  the transition  density of 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𝑟</m:t>
                    </m:r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.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𝑓</m:t>
                        </m:r>
                      </m:e>
                      <m:sub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𝑟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en-US" altLang="zh-TW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/>
                                    <a:ea typeface="Cambria Math"/>
                                  </a:rPr>
                                  <m:t>𝑠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altLang="zh-TW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a:rPr lang="zh-TW" altLang="en-US" b="0" i="1" smtClean="0">
                                <a:latin typeface="Cambria Math"/>
                                <a:ea typeface="Cambria Math"/>
                              </a:rPr>
                              <m:t>𝜋𝜈</m:t>
                            </m:r>
                          </m:e>
                        </m:rad>
                      </m:den>
                    </m:f>
                    <m:sSup>
                      <m:sSupPr>
                        <m:ctrlPr>
                          <a:rPr lang="en-US" altLang="zh-TW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altLang="zh-TW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TW" b="0" i="1" smtClean="0">
                                    <a:latin typeface="Cambria Math"/>
                                    <a:ea typeface="Cambria Math"/>
                                  </a:rPr>
                                  <m:t>𝑟</m:t>
                                </m:r>
                                <m:r>
                                  <a:rPr lang="en-US" altLang="zh-TW" b="0" i="1" smtClean="0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r>
                                  <a:rPr lang="en-US" altLang="zh-TW" b="0" i="1" smtClean="0">
                                    <a:latin typeface="Cambria Math"/>
                                    <a:ea typeface="Cambria Math"/>
                                  </a:rPr>
                                  <m:t>𝑚</m:t>
                                </m:r>
                              </m:e>
                            </m:d>
                          </m:num>
                          <m:den>
                            <m: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a:rPr lang="zh-TW" altLang="en-US" b="0" i="1" smtClean="0">
                                <a:latin typeface="Cambria Math"/>
                                <a:ea typeface="Cambria Math"/>
                              </a:rPr>
                              <m:t>𝜈</m:t>
                            </m:r>
                          </m:den>
                        </m:f>
                      </m:sup>
                    </m:sSup>
                  </m:oMath>
                </a14:m>
                <a:endParaRPr lang="en-US" altLang="zh-TW" dirty="0" smtClean="0"/>
              </a:p>
              <a:p>
                <a:pPr marL="0" indent="0">
                  <a:buNone/>
                </a:pPr>
                <a:endParaRPr lang="en-US" altLang="zh-TW" dirty="0"/>
              </a:p>
              <a:p>
                <a:pPr marL="0" indent="0">
                  <a:buNone/>
                </a:pPr>
                <a:r>
                  <a:rPr lang="zh-TW" altLang="en-US" dirty="0" smtClean="0"/>
                  <a:t>  </a:t>
                </a:r>
                <a14:m>
                  <m:oMath xmlns:m="http://schemas.openxmlformats.org/officeDocument/2006/math">
                    <m:r>
                      <a:rPr lang="en-US" altLang="zh-TW" b="0" i="1" dirty="0" smtClean="0">
                        <a:latin typeface="Cambria Math"/>
                      </a:rPr>
                      <m:t>𝑚</m:t>
                    </m:r>
                    <m:r>
                      <a:rPr lang="en-US" altLang="zh-TW" b="0" i="1" dirty="0" smtClean="0">
                        <a:latin typeface="Cambria Math"/>
                      </a:rPr>
                      <m:t>=</m:t>
                    </m:r>
                    <m:r>
                      <a:rPr lang="en-US" altLang="zh-TW" b="0" i="1" dirty="0" smtClean="0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altLang="zh-TW" b="0" i="1" dirty="0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d>
                          <m:dPr>
                            <m:begChr m:val="|"/>
                            <m:endChr m:val=""/>
                            <m:ctrlPr>
                              <a:rPr lang="en-US" altLang="zh-TW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/>
                                    <a:ea typeface="Cambria Math"/>
                                  </a:rPr>
                                  <m:t>𝑠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and  </a:t>
                </a:r>
                <a14:m>
                  <m:oMath xmlns:m="http://schemas.openxmlformats.org/officeDocument/2006/math">
                    <m:r>
                      <a:rPr lang="zh-TW" altLang="en-US" i="1" smtClean="0">
                        <a:latin typeface="Cambria Math"/>
                      </a:rPr>
                      <m:t>𝜈</m:t>
                    </m:r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r>
                      <a:rPr lang="en-US" altLang="zh-TW" b="0" i="1" smtClean="0">
                        <a:latin typeface="Cambria Math"/>
                      </a:rPr>
                      <m:t>𝑉𝑎𝑟</m:t>
                    </m:r>
                    <m:d>
                      <m:dPr>
                        <m:begChr m:val="["/>
                        <m:endChr m:val="]"/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d>
                          <m:dPr>
                            <m:begChr m:val="|"/>
                            <m:endChr m:val=""/>
                            <m:ctrlPr>
                              <a:rPr lang="en-US" altLang="zh-TW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/>
                                    <a:ea typeface="Cambria Math"/>
                                  </a:rPr>
                                  <m:t>𝑠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zh-TW" altLang="en-US" dirty="0" smtClean="0"/>
                  <a:t>                                                         </a:t>
                </a:r>
                <a:r>
                  <a:rPr lang="en-US" altLang="zh-TW" dirty="0" smtClean="0">
                    <a:hlinkClick r:id="rId2" action="ppaction://hlinksldjump"/>
                  </a:rPr>
                  <a:t>Back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95154"/>
                <a:ext cx="8229600" cy="5188688"/>
              </a:xfrm>
              <a:blipFill rotWithShape="1">
                <a:blip r:embed="rId3"/>
                <a:stretch>
                  <a:fillRect l="-593" t="-1528" b="-105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461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altLang="zh-TW" dirty="0" smtClean="0"/>
                  <a:t>We approximate it by discretizing along the time and interest rate dimensions.</a:t>
                </a:r>
              </a:p>
              <a:p>
                <a:pPr lvl="1"/>
                <a:r>
                  <a:rPr lang="en-US" altLang="zh-TW" dirty="0" smtClean="0"/>
                  <a:t>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0,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𝑇</m:t>
                        </m:r>
                      </m:e>
                    </m:d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is subdivided into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err="1" smtClean="0"/>
                  <a:t>subperiods</a:t>
                </a:r>
                <a:r>
                  <a:rPr lang="en-US" altLang="zh-TW" dirty="0" smtClean="0"/>
                  <a:t> of length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i="1" smtClean="0">
                            <a:latin typeface="Cambria Math"/>
                          </a:rPr>
                          <m:t>𝛿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altLang="zh-TW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altLang="zh-TW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𝑇</m:t>
                        </m:r>
                      </m:num>
                      <m:den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𝑇</m:t>
                            </m:r>
                          </m:sub>
                        </m:sSub>
                      </m:den>
                    </m:f>
                  </m:oMath>
                </a14:m>
                <a:endParaRPr lang="en-US" altLang="zh-TW" dirty="0" smtClean="0"/>
              </a:p>
              <a:p>
                <a:pPr lvl="1"/>
                <a:r>
                  <a:rPr lang="en-US" altLang="zh-TW" dirty="0" smtClean="0"/>
                  <a:t>Interest rate is subdivided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𝑚𝑖𝑛</m:t>
                        </m:r>
                      </m:sub>
                    </m:sSub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and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 </m:t>
                        </m:r>
                        <m:r>
                          <a:rPr lang="en-US" altLang="zh-TW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into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intervals of length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/>
                          </a:rPr>
                          <m:t>𝛿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altLang="zh-TW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altLang="zh-TW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𝑚𝑎𝑥</m:t>
                            </m:r>
                          </m:sub>
                        </m:sSub>
                        <m:r>
                          <a:rPr lang="en-US" altLang="zh-TW" i="1" smtClean="0">
                            <a:latin typeface="Cambria Math"/>
                            <a:ea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𝑚𝑖𝑛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</m:den>
                    </m:f>
                  </m:oMath>
                </a14:m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 smtClean="0"/>
                  <a:t>Finally, we denote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altLang="zh-TW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𝑗</m:t>
                    </m:r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/>
                          </a:rPr>
                          <m:t>𝛿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TW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𝑖</m:t>
                    </m:r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/>
                          </a:rPr>
                          <m:t>𝛿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endParaRPr lang="en-US" altLang="zh-TW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altLang="zh-TW" b="0" i="1" smtClean="0">
                            <a:latin typeface="Cambria Math"/>
                          </a:rPr>
                          <m:t>𝑑</m:t>
                        </m:r>
                      </m:sup>
                    </m:sSup>
                    <m:d>
                      <m:d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𝑖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altLang="zh-TW" i="1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altLang="zh-TW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𝑄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altLang="zh-TW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l-GR" altLang="zh-TW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</m:e>
                          <m:sub>
                            <m:sSup>
                              <m:sSupPr>
                                <m:ctrlPr>
                                  <a:rPr lang="el-GR" altLang="zh-TW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zh-TW" altLang="el-GR" i="1">
                                    <a:latin typeface="Cambria Math"/>
                                    <a:ea typeface="Cambria Math"/>
                                  </a:rPr>
                                  <m:t>𝛾</m:t>
                                </m:r>
                              </m:e>
                              <m:sup>
                                <m:r>
                                  <a:rPr lang="en-US" altLang="zh-TW" i="1">
                                    <a:latin typeface="Cambria Math"/>
                                    <a:ea typeface="Cambria Math"/>
                                  </a:rPr>
                                  <m:t>𝑑</m:t>
                                </m:r>
                              </m:sup>
                            </m:sSup>
                          </m:sub>
                        </m:sSub>
                        <m:r>
                          <a:rPr lang="el-GR" altLang="zh-TW" i="1">
                            <a:latin typeface="Cambria Math"/>
                            <a:ea typeface="Cambria Math"/>
                          </a:rPr>
                          <m:t>∈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l-GR" altLang="zh-TW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TW" b="0" i="1" smtClean="0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altLang="zh-TW" i="1" smtClean="0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r>
                                  <a:rPr lang="en-US" altLang="zh-TW" b="0" i="1" smtClean="0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TW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zh-TW" altLang="en-US" i="1">
                                <a:latin typeface="Cambria Math"/>
                                <a:ea typeface="Cambria Math"/>
                              </a:rPr>
                              <m:t>𝛾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𝑑</m:t>
                            </m:r>
                          </m:sup>
                        </m:sSup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∈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TW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altLang="zh-TW" b="0" i="1" smtClean="0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en-US" altLang="zh-TW" i="1" smtClean="0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r>
                                  <a:rPr lang="en-US" altLang="zh-TW" b="0" i="1" smtClean="0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283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851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sz="2400" dirty="0" smtClean="0"/>
                  <a:t>Finally, we obtain the semi-closed-form formulas for C and D, write as: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/>
                      </a:rPr>
                      <m:t>𝐶</m:t>
                    </m:r>
                    <m:r>
                      <a:rPr lang="en-US" altLang="zh-TW" sz="2400" b="0" i="1" smtClean="0">
                        <a:latin typeface="Cambria Math"/>
                        <a:ea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𝑗</m:t>
                        </m:r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=0</m:t>
                        </m:r>
                      </m:sub>
                      <m:sup>
                        <m:sSub>
                          <m:sSubPr>
                            <m:ctrlPr>
                              <a:rPr lang="en-US" altLang="zh-TW" sz="24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sub>
                        </m:sSub>
                      </m:sup>
                      <m:e>
                        <m:nary>
                          <m:naryPr>
                            <m:chr m:val="∑"/>
                            <m:ctrlPr>
                              <a:rPr lang="en-US" altLang="zh-TW" sz="2400" b="0" i="1" smtClean="0">
                                <a:latin typeface="Cambria Math"/>
                                <a:ea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zh-TW" sz="2400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  <m:r>
                              <a:rPr lang="en-US" altLang="zh-TW" sz="2400" b="0" i="1" smtClean="0">
                                <a:latin typeface="Cambria Math"/>
                                <a:ea typeface="Cambria Math"/>
                              </a:rPr>
                              <m:t>=0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altLang="zh-TW" sz="24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b="0" i="1" smtClean="0"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latin typeface="Cambria Math"/>
                                    <a:ea typeface="Cambria Math"/>
                                  </a:rPr>
                                  <m:t>𝑟</m:t>
                                </m:r>
                              </m:sub>
                            </m:sSub>
                          </m:sup>
                          <m:e>
                            <m:r>
                              <m:rPr>
                                <m:sty m:val="p"/>
                              </m:rPr>
                              <a:rPr lang="el-GR" altLang="zh-TW" sz="2400" i="1">
                                <a:latin typeface="Cambria Math"/>
                                <a:ea typeface="Cambria Math"/>
                              </a:rPr>
                              <m:t>κ</m:t>
                            </m:r>
                            <m:d>
                              <m:dPr>
                                <m:ctrlPr>
                                  <a:rPr lang="el-GR" altLang="zh-TW" sz="2400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altLang="zh-TW" sz="2400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altLang="zh-TW" sz="24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TW" altLang="en-US" sz="2400" i="1">
                                            <a:latin typeface="Cambria Math"/>
                                          </a:rPr>
                                          <m:t>𝜇</m:t>
                                        </m:r>
                                      </m:e>
                                      <m:sub>
                                        <m:r>
                                          <a:rPr lang="en-US" altLang="zh-TW" sz="2400" i="1">
                                            <a:latin typeface="Cambria Math"/>
                                          </a:rPr>
                                          <m:t>𝑠</m:t>
                                        </m:r>
                                        <m:r>
                                          <a:rPr lang="en-US" altLang="zh-TW" sz="2400" i="1">
                                            <a:latin typeface="Cambria Math"/>
                                          </a:rPr>
                                          <m:t>,</m:t>
                                        </m:r>
                                        <m:r>
                                          <a:rPr lang="en-US" altLang="zh-TW" sz="2400" i="1">
                                            <a:latin typeface="Cambria Math"/>
                                          </a:rPr>
                                          <m:t>𝑇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;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altLang="zh-TW" sz="2400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altLang="zh-TW" sz="24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l-GR" altLang="zh-TW" sz="2400" i="1">
                                            <a:latin typeface="Cambria Math"/>
                                          </a:rPr>
                                          <m:t>Σ</m:t>
                                        </m:r>
                                      </m:e>
                                      <m:sub>
                                        <m:r>
                                          <a:rPr lang="en-US" altLang="zh-TW" sz="2400" i="1">
                                            <a:latin typeface="Cambria Math"/>
                                          </a:rPr>
                                          <m:t>𝑠</m:t>
                                        </m:r>
                                        <m:r>
                                          <a:rPr lang="en-US" altLang="zh-TW" sz="2400" i="1">
                                            <a:latin typeface="Cambria Math"/>
                                          </a:rPr>
                                          <m:t>,</m:t>
                                        </m:r>
                                        <m:r>
                                          <a:rPr lang="en-US" altLang="zh-TW" sz="2400" i="1">
                                            <a:latin typeface="Cambria Math"/>
                                          </a:rPr>
                                          <m:t>𝑇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;</m:t>
                                </m:r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𝐾</m:t>
                                </m:r>
                              </m:e>
                            </m:d>
                          </m:e>
                        </m:nary>
                        <m:sSup>
                          <m:sSupPr>
                            <m:ctrlPr>
                              <a:rPr lang="en-US" altLang="zh-TW" sz="2400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/>
                                <a:ea typeface="Cambria Math"/>
                              </a:rPr>
                              <m:t>𝑞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/>
                                <a:ea typeface="Cambria Math"/>
                              </a:rPr>
                              <m:t>𝑑</m:t>
                            </m:r>
                          </m:sup>
                        </m:sSup>
                        <m:d>
                          <m:dPr>
                            <m:ctrlPr>
                              <a:rPr lang="en-US" altLang="zh-TW" sz="2400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zh-TW" sz="2400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  <m:r>
                              <a:rPr lang="en-US" altLang="zh-TW" sz="2400" b="0" i="1" smtClean="0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altLang="zh-TW" sz="2400" b="0" i="1" smtClean="0">
                                <a:latin typeface="Cambria Math"/>
                                <a:ea typeface="Cambria Math"/>
                              </a:rPr>
                              <m:t>𝑗</m:t>
                            </m:r>
                          </m:e>
                        </m:d>
                      </m:e>
                    </m:nary>
                  </m:oMath>
                </a14:m>
                <a:r>
                  <a:rPr lang="en-US" altLang="zh-TW" sz="2400" dirty="0" smtClean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𝐷</m:t>
                      </m:r>
                      <m:r>
                        <a:rPr lang="en-US" altLang="zh-TW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sz="2400" i="1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400" i="1">
                              <a:latin typeface="Cambria Math"/>
                              <a:ea typeface="Cambria Math"/>
                            </a:rPr>
                            <m:t>𝑗</m:t>
                          </m:r>
                          <m:r>
                            <a:rPr lang="en-US" altLang="zh-TW" sz="2400" i="1">
                              <a:latin typeface="Cambria Math"/>
                              <a:ea typeface="Cambria Math"/>
                            </a:rPr>
                            <m:t>=0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zh-TW" sz="24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sub>
                          </m:sSub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altLang="zh-TW" sz="2400" i="1" smtClean="0"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TW" sz="2400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  <m:r>
                                <a:rPr lang="en-US" altLang="zh-TW" sz="2400" i="1">
                                  <a:latin typeface="Cambria Math"/>
                                  <a:ea typeface="Cambria Math"/>
                                </a:rPr>
                                <m:t>=0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sub>
                              </m:sSub>
                            </m:sup>
                            <m:e>
                              <m:r>
                                <a:rPr lang="zh-TW" altLang="en-US" sz="2400" i="1">
                                  <a:latin typeface="Cambria Math"/>
                                  <a:ea typeface="Cambria Math"/>
                                </a:rPr>
                                <m:t>𝒩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TW" sz="24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func>
                                        <m:funcPr>
                                          <m:ctrlPr>
                                            <a:rPr lang="en-US" altLang="zh-TW" sz="2400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TW" sz="2400">
                                              <a:latin typeface="Cambria Math"/>
                                              <a:ea typeface="Cambria Math"/>
                                            </a:rPr>
                                            <m:t>ln</m:t>
                                          </m:r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en-US" altLang="zh-TW" sz="24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TW" sz="24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𝐾</m:t>
                                              </m:r>
                                            </m:e>
                                          </m:d>
                                          <m:r>
                                            <a:rPr lang="en-US" altLang="zh-TW" sz="2400" i="1">
                                              <a:latin typeface="Cambria Math"/>
                                              <a:ea typeface="Cambria Math"/>
                                            </a:rPr>
                                            <m:t>−</m:t>
                                          </m:r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altLang="zh-TW" sz="24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acc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altLang="zh-TW" sz="2400" i="1"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zh-TW" altLang="en-US" sz="2400" i="1"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𝜇</m:t>
                                                  </m:r>
                                                </m:e>
                                                <m:sub>
                                                  <m:sSub>
                                                    <m:sSubPr>
                                                      <m:ctrlPr>
                                                        <a:rPr lang="en-US" altLang="zh-TW" sz="2400" i="1"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altLang="zh-TW" sz="2400" i="1"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  <m:t>𝑡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altLang="zh-TW" sz="2400" i="1"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  <m:t>𝑗</m:t>
                                                      </m:r>
                                                      <m:r>
                                                        <a:rPr lang="en-US" altLang="zh-TW" sz="2400" i="1"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  <m:t>,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en-US" altLang="zh-TW" sz="2400" i="1"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𝑇</m:t>
                                                  </m:r>
                                                </m:sub>
                                              </m:sSub>
                                            </m:e>
                                          </m:acc>
                                        </m:e>
                                      </m:func>
                                    </m:num>
                                    <m:den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altLang="zh-TW" sz="2400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altLang="zh-TW" sz="24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l-GR" altLang="zh-TW" sz="24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Σ</m:t>
                                              </m:r>
                                            </m:e>
                                          </m:acc>
                                          <m:f>
                                            <m:fPr>
                                              <m:type m:val="noBar"/>
                                              <m:ctrlPr>
                                                <a:rPr lang="en-US" altLang="zh-TW" sz="24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altLang="zh-TW" sz="24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2</m:t>
                                              </m:r>
                                            </m:num>
                                            <m:den>
                                              <m:sSub>
                                                <m:sSubPr>
                                                  <m:ctrlPr>
                                                    <a:rPr lang="en-US" altLang="zh-TW" sz="2400" i="1"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zh-TW" sz="2400" i="1"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𝑡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zh-TW" sz="2400" i="1"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𝑗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altLang="zh-TW" sz="24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altLang="zh-TW" sz="24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𝑇</m:t>
                                              </m:r>
                                            </m:den>
                                          </m:f>
                                          <m:r>
                                            <a:rPr lang="en-US" altLang="zh-TW" sz="2400" i="1">
                                              <a:latin typeface="Cambria Math"/>
                                              <a:ea typeface="Cambria Math"/>
                                            </a:rPr>
                                            <m:t> </m:t>
                                          </m:r>
                                        </m:e>
                                      </m:rad>
                                    </m:den>
                                  </m:f>
                                </m:e>
                              </m:d>
                            </m:e>
                          </m:nary>
                        </m:e>
                      </m:nary>
                      <m:sSup>
                        <m:sSupPr>
                          <m:ctrlPr>
                            <a:rPr lang="en-US" altLang="zh-TW" sz="24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/>
                              <a:ea typeface="Cambria Math"/>
                            </a:rPr>
                            <m:t>𝑞</m:t>
                          </m:r>
                        </m:e>
                        <m:sup>
                          <m:r>
                            <a:rPr lang="en-US" altLang="zh-TW" sz="2400" i="1">
                              <a:latin typeface="Cambria Math"/>
                              <a:ea typeface="Cambria Math"/>
                            </a:rPr>
                            <m:t>𝑑</m:t>
                          </m:r>
                        </m:sup>
                      </m:sSup>
                      <m:d>
                        <m:dPr>
                          <m:ctrlPr>
                            <a:rPr lang="en-US" altLang="zh-TW" sz="24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altLang="zh-TW" sz="2400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altLang="zh-TW" sz="2400" i="1">
                              <a:latin typeface="Cambria Math"/>
                              <a:ea typeface="Cambria Math"/>
                            </a:rPr>
                            <m:t>𝑗</m:t>
                          </m:r>
                        </m:e>
                      </m:d>
                    </m:oMath>
                  </m:oMathPara>
                </a14:m>
                <a:endParaRPr lang="en-US" altLang="zh-TW" sz="2400" dirty="0" smtClean="0"/>
              </a:p>
              <a:p>
                <a:r>
                  <a:rPr lang="en-US" altLang="zh-TW" sz="2400" dirty="0" smtClean="0"/>
                  <a:t>As concerns the down and out call, its pricing follow readily from the following parity relationship: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𝐶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/>
                            </a:rPr>
                            <m:t>𝑑𝑜</m:t>
                          </m:r>
                        </m:sup>
                      </m:sSup>
                      <m:r>
                        <a:rPr lang="en-US" altLang="zh-TW" sz="240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/>
                          <a:ea typeface="Cambria Math"/>
                        </a:rPr>
                        <m:t>𝑃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0,</m:t>
                          </m:r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</m:e>
                      </m:d>
                      <m:sSub>
                        <m:sSubPr>
                          <m:ctrlP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/>
                                  <a:ea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sz="2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𝑇</m:t>
                                      </m:r>
                                    </m:sub>
                                  </m:sSub>
                                  <m:r>
                                    <a:rPr lang="en-US" altLang="zh-TW" sz="2400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altLang="zh-TW" sz="2400" b="0" i="1" smtClean="0">
                                      <a:latin typeface="Cambria Math"/>
                                      <a:ea typeface="Cambria Math"/>
                                    </a:rPr>
                                    <m:t>𝐾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TW" sz="24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en-US" altLang="zh-TW" sz="2400" b="0" i="1" smtClean="0">
                          <a:latin typeface="Cambria Math"/>
                          <a:ea typeface="Cambria Math"/>
                        </a:rPr>
                        <m:t>−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𝐶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𝑑𝑖</m:t>
                          </m:r>
                        </m:sup>
                      </m:sSup>
                    </m:oMath>
                  </m:oMathPara>
                </a14:m>
                <a:endParaRPr lang="en-US" altLang="zh-TW" sz="2400" dirty="0"/>
              </a:p>
              <a:p>
                <a:pPr marL="0" indent="0">
                  <a:buNone/>
                </a:pPr>
                <a:endParaRPr lang="en-US" altLang="zh-TW" sz="2000" dirty="0" smtClean="0"/>
              </a:p>
              <a:p>
                <a:pPr marL="0" indent="0">
                  <a:buNone/>
                </a:pPr>
                <a:endParaRPr lang="en-US" altLang="zh-TW" sz="2000" dirty="0" smtClean="0"/>
              </a:p>
              <a:p>
                <a:pPr marL="0" indent="0">
                  <a:buNone/>
                </a:pPr>
                <a:endParaRPr lang="zh-TW" altLang="en-US" sz="2000" dirty="0"/>
              </a:p>
              <a:p>
                <a:pPr marL="0" indent="0">
                  <a:buNone/>
                </a:pPr>
                <a:endParaRPr lang="zh-TW" altLang="en-US" sz="20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07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489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Our framework  </a:t>
            </a:r>
          </a:p>
          <a:p>
            <a:pPr lvl="1"/>
            <a:r>
              <a:rPr lang="en-US" altLang="zh-TW" dirty="0" smtClean="0"/>
              <a:t>Use by </a:t>
            </a:r>
            <a:r>
              <a:rPr lang="en-US" altLang="zh-TW" dirty="0" err="1" smtClean="0"/>
              <a:t>Longstaff</a:t>
            </a:r>
            <a:r>
              <a:rPr lang="en-US" altLang="zh-TW" dirty="0" smtClean="0"/>
              <a:t> and Schwartz (1995) to value risky debt.</a:t>
            </a:r>
          </a:p>
          <a:p>
            <a:pPr lvl="1"/>
            <a:r>
              <a:rPr lang="en-US" altLang="zh-TW" dirty="0" smtClean="0"/>
              <a:t>Collin-</a:t>
            </a:r>
            <a:r>
              <a:rPr lang="en-US" altLang="zh-TW" dirty="0" err="1" smtClean="0"/>
              <a:t>Dufresne</a:t>
            </a:r>
            <a:r>
              <a:rPr lang="en-US" altLang="zh-TW" dirty="0" smtClean="0"/>
              <a:t> and Goldstein (2001) generalized </a:t>
            </a:r>
            <a:r>
              <a:rPr lang="en-US" altLang="zh-TW" dirty="0" err="1" smtClean="0"/>
              <a:t>Fortet’s</a:t>
            </a:r>
            <a:r>
              <a:rPr lang="en-US" altLang="zh-TW" dirty="0" smtClean="0"/>
              <a:t> approximation to the case of two </a:t>
            </a:r>
            <a:r>
              <a:rPr lang="en-US" altLang="zh-TW" dirty="0" err="1" smtClean="0"/>
              <a:t>dimenstional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Markovian</a:t>
            </a:r>
            <a:r>
              <a:rPr lang="en-US" altLang="zh-TW" dirty="0" smtClean="0"/>
              <a:t> processes.</a:t>
            </a:r>
          </a:p>
          <a:p>
            <a:r>
              <a:rPr lang="en-US" altLang="zh-TW" dirty="0" smtClean="0"/>
              <a:t>We use their extension to price exotic barrier options. 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Barrier Option in a Vasicek Model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The underlying asset price follow a geometric Brownian motion.</a:t>
            </a:r>
          </a:p>
          <a:p>
            <a:r>
              <a:rPr lang="en-US" altLang="zh-TW" dirty="0" smtClean="0"/>
              <a:t>The interest rate model is a </a:t>
            </a:r>
            <a:r>
              <a:rPr lang="en-US" altLang="zh-TW" dirty="0" smtClean="0">
                <a:hlinkClick r:id="rId2" action="ppaction://hlinksldjump"/>
              </a:rPr>
              <a:t>Vasicek</a:t>
            </a:r>
            <a:r>
              <a:rPr lang="en-US" altLang="zh-TW" dirty="0" smtClean="0"/>
              <a:t> , in particular the instantaneous interest rate r enjoys the </a:t>
            </a:r>
            <a:r>
              <a:rPr lang="en-US" altLang="zh-TW" dirty="0" err="1" smtClean="0"/>
              <a:t>Markovian</a:t>
            </a:r>
            <a:r>
              <a:rPr lang="en-US" altLang="zh-TW" dirty="0" smtClean="0"/>
              <a:t> property.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Vasicek Model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dirty="0" smtClean="0"/>
                  <a:t>Under the forward-neutral measure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altLang="zh-TW" dirty="0" smtClean="0"/>
                  <a:t>, the interest rate process </a:t>
                </a:r>
                <a:r>
                  <a:rPr lang="en-US" altLang="zh-TW" i="1" dirty="0" smtClean="0"/>
                  <a:t>r</a:t>
                </a:r>
                <a:r>
                  <a:rPr lang="en-US" altLang="zh-TW" dirty="0" smtClean="0"/>
                  <a:t> given by: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𝑑𝑟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r>
                      <a:rPr lang="en-US" altLang="zh-TW" b="0" i="1" smtClean="0">
                        <a:latin typeface="Cambria Math"/>
                      </a:rPr>
                      <m:t>𝑎</m:t>
                    </m:r>
                    <m:d>
                      <m:d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altLang="zh-TW" b="0" i="1" smtClean="0">
                        <a:latin typeface="Cambria Math"/>
                      </a:rPr>
                      <m:t>𝑑𝑡</m:t>
                    </m:r>
                    <m:r>
                      <a:rPr lang="en-US" altLang="zh-TW" b="0" i="1" smtClean="0">
                        <a:latin typeface="Cambria Math"/>
                      </a:rPr>
                      <m:t>+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𝜈</m:t>
                    </m:r>
                    <m:sSubSup>
                      <m:sSubSupPr>
                        <m:ctrlPr>
                          <a:rPr lang="en-US" altLang="zh-TW" b="0" i="1" smtClean="0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𝑑𝑍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  <m:sup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𝑇</m:t>
                        </m:r>
                      </m:sup>
                    </m:sSubSup>
                    <m:d>
                      <m:dPr>
                        <m:ctrlPr>
                          <a:rPr lang="en-US" altLang="zh-TW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zh-TW" dirty="0" smtClean="0"/>
                  <a:t> </a:t>
                </a:r>
              </a:p>
              <a:p>
                <a:pPr marL="857250" lvl="1" indent="-457200"/>
                <a:r>
                  <a:rPr lang="en-US" altLang="zh-TW" i="1" dirty="0" smtClean="0"/>
                  <a:t>a</a:t>
                </a:r>
                <a:r>
                  <a:rPr lang="en-US" altLang="zh-TW" dirty="0" smtClean="0"/>
                  <a:t>: </a:t>
                </a:r>
                <a:r>
                  <a:rPr lang="en-US" altLang="zh-TW" dirty="0"/>
                  <a:t>speed of </a:t>
                </a:r>
                <a:r>
                  <a:rPr lang="en-US" altLang="zh-TW" dirty="0" smtClean="0"/>
                  <a:t>reversion, </a:t>
                </a:r>
                <a:r>
                  <a:rPr lang="en-US" altLang="zh-TW" i="1" dirty="0" smtClean="0"/>
                  <a:t>a&gt;0</a:t>
                </a:r>
                <a:endParaRPr lang="en-US" altLang="zh-TW" dirty="0" smtClean="0"/>
              </a:p>
              <a:p>
                <a:pPr marL="857250" lvl="1" indent="-457200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TW" dirty="0" smtClean="0"/>
                  <a:t>:</a:t>
                </a:r>
                <a:r>
                  <a:rPr lang="en-US" altLang="zh-TW" dirty="0"/>
                  <a:t>long term mean </a:t>
                </a:r>
                <a:r>
                  <a:rPr lang="en-US" altLang="zh-TW" dirty="0" smtClean="0"/>
                  <a:t>level</a:t>
                </a:r>
              </a:p>
              <a:p>
                <a:pPr marL="857250" lvl="1" indent="-457200"/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/>
                        <a:ea typeface="Cambria Math"/>
                      </a:rPr>
                      <m:t>𝜈</m:t>
                    </m:r>
                  </m:oMath>
                </a14:m>
                <a:r>
                  <a:rPr lang="en-US" altLang="zh-TW" dirty="0" smtClean="0"/>
                  <a:t>:</a:t>
                </a:r>
                <a:r>
                  <a:rPr lang="en-US" altLang="zh-TW" dirty="0"/>
                  <a:t> instantaneous </a:t>
                </a:r>
                <a:r>
                  <a:rPr lang="en-US" altLang="zh-TW" dirty="0" smtClean="0"/>
                  <a:t>volatility,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Cambria Math"/>
                      </a:rPr>
                      <m:t>𝜈</m:t>
                    </m:r>
                  </m:oMath>
                </a14:m>
                <a:r>
                  <a:rPr lang="en-US" altLang="zh-TW" i="1" dirty="0" smtClean="0"/>
                  <a:t>&gt;0</a:t>
                </a:r>
              </a:p>
              <a:p>
                <a:pPr marL="400050" lvl="1" indent="0">
                  <a:buNone/>
                </a:pPr>
                <a:r>
                  <a:rPr lang="en-US" altLang="zh-TW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i="1" smtClean="0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r>
                      <a:rPr lang="zh-TW" altLang="en-US" b="0" i="1" smtClean="0">
                        <a:latin typeface="Cambria Math"/>
                      </a:rPr>
                      <m:t>𝜃</m:t>
                    </m:r>
                    <m:r>
                      <a:rPr lang="en-US" altLang="zh-TW" b="0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𝑣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TW" b="0" i="1" smtClean="0">
                            <a:latin typeface="Cambria Math"/>
                          </a:rPr>
                          <m:t>𝑎</m:t>
                        </m:r>
                      </m:den>
                    </m:f>
                    <m:sSub>
                      <m:sSub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𝑇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−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zh-TW" dirty="0" smtClean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 </m:t>
                        </m:r>
                        <m:r>
                          <a:rPr lang="en-US" altLang="zh-TW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𝑢</m:t>
                        </m:r>
                      </m:e>
                    </m:d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b="0" i="1" smtClean="0">
                            <a:latin typeface="Cambria Math"/>
                          </a:rPr>
                          <m:t>𝑎</m:t>
                        </m:r>
                      </m:den>
                    </m:f>
                    <m:d>
                      <m:d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1−</m:t>
                        </m:r>
                        <m:sSup>
                          <m:sSupPr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𝑎𝑢</m:t>
                            </m:r>
                          </m:sup>
                        </m:sSup>
                      </m:e>
                    </m:d>
                  </m:oMath>
                </a14:m>
                <a:endParaRPr lang="en-US" altLang="zh-TW" dirty="0" smtClean="0"/>
              </a:p>
              <a:p>
                <a:pPr marL="0" indent="0">
                  <a:buNone/>
                </a:pPr>
                <a:endParaRPr lang="en-US" altLang="zh-TW" i="1" dirty="0" smtClean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32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𝑑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𝑎𝑡</m:t>
                          </m:r>
                        </m:sup>
                      </m:sSup>
                      <m:sSub>
                        <m:sSubPr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en-US" altLang="zh-TW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</a:rPr>
                            <m:t>𝑎𝑡</m:t>
                          </m:r>
                        </m:sup>
                      </m:sSup>
                      <m:sSub>
                        <m:sSubPr>
                          <m:ctrlPr>
                            <a:rPr lang="en-US" altLang="zh-TW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𝑑𝑡</m:t>
                      </m:r>
                      <m:r>
                        <a:rPr lang="en-US" altLang="zh-TW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altLang="zh-TW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</a:rPr>
                            <m:t>𝑎𝑡</m:t>
                          </m:r>
                        </m:sup>
                      </m:sSup>
                      <m:r>
                        <a:rPr lang="en-US" altLang="zh-TW" b="0" i="1" smtClean="0">
                          <a:latin typeface="Cambria Math"/>
                        </a:rPr>
                        <m:t>𝑑</m:t>
                      </m:r>
                      <m:sSub>
                        <m:sSubPr>
                          <m:ctrlPr>
                            <a:rPr lang="en-US" altLang="zh-TW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 smtClean="0"/>
                  <a:t>             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zh-TW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𝑎</m:t>
                        </m:r>
                        <m:r>
                          <a:rPr lang="en-US" altLang="zh-TW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i="1">
                            <a:latin typeface="Cambria Math"/>
                          </a:rPr>
                          <m:t>𝑎𝑡</m:t>
                        </m:r>
                      </m:sup>
                    </m:sSup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𝑑𝑡</m:t>
                    </m:r>
                    <m:r>
                      <a:rPr lang="en-US" altLang="zh-TW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altLang="zh-TW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i="1">
                            <a:latin typeface="Cambria Math"/>
                          </a:rPr>
                          <m:t>𝑎𝑡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altLang="zh-TW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𝑎</m:t>
                        </m:r>
                        <m:d>
                          <m:dPr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zh-TW" altLang="en-US" b="0" i="1" smtClean="0">
                                    <a:latin typeface="Cambria Math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altLang="zh-TW" b="0" i="1" smtClean="0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TW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r>
                          <a:rPr lang="en-US" altLang="zh-TW" b="0" i="1" smtClean="0">
                            <a:latin typeface="Cambria Math"/>
                          </a:rPr>
                          <m:t>𝑑𝑡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+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𝑣</m:t>
                        </m:r>
                        <m:sSubSup>
                          <m:sSubSupPr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𝑑𝑍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TW" b="0" i="1" smtClean="0">
                                <a:latin typeface="Cambria Math"/>
                              </a:rPr>
                              <m:t>𝑇</m:t>
                            </m:r>
                          </m:sup>
                        </m:sSubSup>
                        <m:d>
                          <m:dPr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</m:e>
                    </m:d>
                  </m:oMath>
                </a14:m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b="0" dirty="0" smtClean="0"/>
                  <a:t>             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zh-TW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</a:rPr>
                          <m:t>𝑎𝑒</m:t>
                        </m:r>
                      </m:e>
                      <m:sup>
                        <m:r>
                          <a:rPr lang="en-US" altLang="zh-TW" i="1">
                            <a:latin typeface="Cambria Math"/>
                          </a:rPr>
                          <m:t>𝑎𝑡</m:t>
                        </m:r>
                      </m:sup>
                    </m:sSup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𝑑𝑡</m:t>
                    </m:r>
                    <m:r>
                      <a:rPr lang="en-US" altLang="zh-TW" b="0" i="1" smtClean="0">
                        <a:latin typeface="Cambria Math"/>
                      </a:rPr>
                      <m:t>+</m:t>
                    </m:r>
                    <m:r>
                      <a:rPr lang="en-US" altLang="zh-TW" b="0" i="1" smtClean="0">
                        <a:latin typeface="Cambria Math"/>
                      </a:rPr>
                      <m:t>𝑎</m:t>
                    </m:r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</m:sub>
                    </m:sSub>
                    <m:sSup>
                      <m:sSupPr>
                        <m:ctrlPr>
                          <a:rPr lang="en-US" altLang="zh-TW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i="1">
                            <a:latin typeface="Cambria Math"/>
                          </a:rPr>
                          <m:t>𝑎𝑡</m:t>
                        </m:r>
                      </m:sup>
                    </m:sSup>
                    <m:r>
                      <a:rPr lang="en-US" altLang="zh-TW" b="0" i="1" smtClean="0">
                        <a:latin typeface="Cambria Math"/>
                      </a:rPr>
                      <m:t>𝑑𝑡</m:t>
                    </m:r>
                    <m:r>
                      <a:rPr lang="en-US" altLang="zh-TW" b="0" i="1" smtClean="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altLang="zh-TW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𝑎</m:t>
                        </m:r>
                        <m:r>
                          <a:rPr lang="en-US" altLang="zh-TW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i="1">
                            <a:latin typeface="Cambria Math"/>
                          </a:rPr>
                          <m:t>𝑎𝑡</m:t>
                        </m:r>
                      </m:sup>
                    </m:sSup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𝑑𝑡</m:t>
                    </m:r>
                    <m:r>
                      <a:rPr lang="en-US" altLang="zh-TW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altLang="zh-TW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i="1">
                            <a:latin typeface="Cambria Math"/>
                          </a:rPr>
                          <m:t>𝑎𝑡</m:t>
                        </m:r>
                      </m:sup>
                    </m:sSup>
                    <m:r>
                      <a:rPr lang="en-US" altLang="zh-TW" i="1">
                        <a:latin typeface="Cambria Math"/>
                      </a:rPr>
                      <m:t>𝑣</m:t>
                    </m:r>
                    <m:sSubSup>
                      <m:sSubSupPr>
                        <m:ctrlPr>
                          <a:rPr lang="en-US" altLang="zh-TW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i="1">
                            <a:latin typeface="Cambria Math"/>
                          </a:rPr>
                          <m:t>𝑑𝑍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altLang="zh-TW" i="1">
                            <a:latin typeface="Cambria Math"/>
                          </a:rPr>
                          <m:t>𝑇</m:t>
                        </m:r>
                      </m:sup>
                    </m:sSubSup>
                    <m:d>
                      <m:dPr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zh-TW" altLang="en-US" dirty="0" smtClean="0"/>
                  <a:t> </a:t>
                </a:r>
                <a:endParaRPr lang="en-US" altLang="zh-TW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zh-TW" altLang="en-US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b="0" i="1" smtClean="0">
                              <a:latin typeface="Cambria Math"/>
                            </a:rPr>
                            <m:t>𝑢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𝑡</m:t>
                          </m:r>
                        </m:sup>
                        <m:e>
                          <m:r>
                            <a:rPr lang="en-US" altLang="zh-TW" i="1"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𝑠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TW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/>
                            </a:rPr>
                            <m:t>=</m:t>
                          </m:r>
                          <m:nary>
                            <m:naryPr>
                              <m:limLoc m:val="undOvr"/>
                              <m:ctrlPr>
                                <a:rPr lang="en-US" altLang="zh-TW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n-US" altLang="zh-TW" b="0" i="1" smtClean="0">
                                  <a:latin typeface="Cambria Math"/>
                                </a:rPr>
                                <m:t>𝑢</m:t>
                              </m:r>
                            </m:sub>
                            <m:sup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𝑡</m:t>
                              </m:r>
                            </m:sup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𝑎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𝑠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altLang="zh-TW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𝑠</m:t>
                                  </m:r>
                                </m:sup>
                              </m:sSup>
                              <m:r>
                                <a:rPr lang="en-US" altLang="zh-TW" i="1">
                                  <a:latin typeface="Cambria Math"/>
                                </a:rPr>
                                <m:t>𝑑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+</m:t>
                              </m:r>
                              <m:nary>
                                <m:naryPr>
                                  <m:limLoc m:val="undOvr"/>
                                  <m:ctrlPr>
                                    <a:rPr lang="en-US" altLang="zh-TW" b="0" i="1" smtClean="0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4"/>
                                    </m:rPr>
                                    <a:rPr lang="en-US" altLang="zh-TW" b="0" i="1" smtClean="0">
                                      <a:latin typeface="Cambria Math"/>
                                    </a:rPr>
                                    <m:t>𝑢</m:t>
                                  </m:r>
                                </m:sub>
                                <m:sup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𝑡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altLang="zh-TW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𝑎</m:t>
                                      </m:r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𝑠</m:t>
                                      </m:r>
                                    </m:sup>
                                  </m:s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𝑣</m:t>
                                  </m:r>
                                  <m:sSubSup>
                                    <m:sSubSupPr>
                                      <m:ctrlPr>
                                        <a:rPr lang="en-US" altLang="zh-TW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𝑑𝑍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𝑇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en-US" altLang="zh-TW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𝑠</m:t>
                                      </m:r>
                                    </m:e>
                                  </m:d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US" altLang="zh-TW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</a:rPr>
                            <m:t>𝑎𝑡</m:t>
                          </m:r>
                        </m:sup>
                      </m:sSup>
                      <m:sSub>
                        <m:sSubPr>
                          <m:ctrlPr>
                            <a:rPr lang="en-US" altLang="zh-TW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altLang="zh-TW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</a:rPr>
                            <m:t>𝑎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𝑢</m:t>
                          </m:r>
                        </m:sup>
                      </m:sSup>
                      <m:sSub>
                        <m:sSubPr>
                          <m:ctrlPr>
                            <a:rPr lang="en-US" altLang="zh-TW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𝑢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altLang="zh-TW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i="1">
                              <a:latin typeface="Cambria Math"/>
                            </a:rPr>
                            <m:t>𝑢</m:t>
                          </m:r>
                        </m:sub>
                        <m:sup>
                          <m:r>
                            <a:rPr lang="en-US" altLang="zh-TW" i="1">
                              <a:latin typeface="Cambria Math"/>
                            </a:rPr>
                            <m:t>𝑡</m:t>
                          </m:r>
                        </m:sup>
                        <m:e>
                          <m:r>
                            <a:rPr lang="en-US" altLang="zh-TW" i="1">
                              <a:latin typeface="Cambria Math"/>
                            </a:rPr>
                            <m:t>𝑎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TW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𝑎𝑠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/>
                            </a:rPr>
                            <m:t>𝑑𝑠</m:t>
                          </m:r>
                          <m:r>
                            <a:rPr lang="en-US" altLang="zh-TW" i="1">
                              <a:latin typeface="Cambria Math"/>
                            </a:rPr>
                            <m:t>+</m:t>
                          </m:r>
                          <m:nary>
                            <m:naryPr>
                              <m:limLoc m:val="undOvr"/>
                              <m:ctrlPr>
                                <a:rPr lang="en-US" altLang="zh-TW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n-US" altLang="zh-TW" i="1">
                                  <a:latin typeface="Cambria Math"/>
                                </a:rPr>
                                <m:t>𝑢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𝑡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altLang="zh-TW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𝑎𝑠</m:t>
                                  </m:r>
                                </m:sup>
                              </m:sSup>
                              <m:r>
                                <a:rPr lang="en-US" altLang="zh-TW" i="1">
                                  <a:latin typeface="Cambria Math"/>
                                </a:rPr>
                                <m:t>𝑣</m:t>
                              </m:r>
                              <m:sSubSup>
                                <m:sSubSupPr>
                                  <m:ctrlPr>
                                    <a:rPr lang="en-US" altLang="zh-TW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𝑑𝑍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altLang="zh-TW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altLang="zh-TW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𝑎𝑡</m:t>
                          </m:r>
                        </m:sup>
                      </m:sSup>
                      <m:d>
                        <m:dPr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TW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𝑎𝑢</m:t>
                              </m:r>
                            </m:sup>
                          </m:sSup>
                          <m:r>
                            <a:rPr lang="en-US" altLang="zh-TW" b="0" i="1" smtClean="0">
                              <a:latin typeface="Cambria Math"/>
                            </a:rPr>
                            <m:t>+</m:t>
                          </m:r>
                          <m:nary>
                            <m:naryPr>
                              <m:limLoc m:val="undOvr"/>
                              <m:ctrlPr>
                                <a:rPr lang="en-US" altLang="zh-TW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n-US" altLang="zh-TW" i="1">
                                  <a:latin typeface="Cambria Math"/>
                                </a:rPr>
                                <m:t>𝑢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𝑡</m:t>
                              </m:r>
                            </m:sup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𝑎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𝑠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altLang="zh-TW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𝑎𝑠</m:t>
                                  </m:r>
                                </m:sup>
                              </m:sSup>
                              <m:r>
                                <a:rPr lang="en-US" altLang="zh-TW" i="1">
                                  <a:latin typeface="Cambria Math"/>
                                </a:rPr>
                                <m:t>𝑑𝑠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𝑣</m:t>
                              </m:r>
                              <m:nary>
                                <m:naryPr>
                                  <m:limLoc m:val="undOvr"/>
                                  <m:ctrlPr>
                                    <a:rPr lang="en-US" altLang="zh-TW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4"/>
                                    </m:rPr>
                                    <a:rPr lang="en-US" altLang="zh-TW" i="1">
                                      <a:latin typeface="Cambria Math"/>
                                    </a:rPr>
                                    <m:t>𝑢</m:t>
                                  </m:r>
                                </m:sub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𝑡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altLang="zh-TW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𝑎𝑠</m:t>
                                      </m:r>
                                    </m:sup>
                                  </m:sSup>
                                  <m:sSubSup>
                                    <m:sSubSupPr>
                                      <m:ctrlPr>
                                        <a:rPr lang="en-US" altLang="zh-TW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𝑑𝑍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𝑇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en-US" altLang="zh-TW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𝑠</m:t>
                                      </m:r>
                                    </m:e>
                                  </m:d>
                                </m:e>
                              </m:nary>
                            </m:e>
                          </m:nary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990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altLang="zh-TW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𝑢𝑜</m:t>
                                  </m:r>
                                </m:sup>
                              </m:sSup>
                              <m:r>
                                <a:rPr lang="en-US" altLang="zh-TW" b="0" i="1" smtClean="0"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𝑄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nary>
                                        <m:naryPr>
                                          <m:limLoc m:val="undOvr"/>
                                          <m:ctrlPr>
                                            <a:rPr lang="en-US" altLang="zh-TW" b="0" i="1" smtClean="0">
                                              <a:latin typeface="Cambria Math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m:rPr>
                                              <m:brk m:alnAt="24"/>
                                            </m:rPr>
                                            <a:rPr lang="en-US" altLang="zh-TW" b="0" i="1" smtClean="0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sub>
                                        <m:sup>
                                          <m:r>
                                            <a:rPr lang="en-US" altLang="zh-TW" b="0" i="1" smtClean="0">
                                              <a:latin typeface="Cambria Math"/>
                                            </a:rPr>
                                            <m:t>𝑇</m:t>
                                          </m:r>
                                        </m:sup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TW" b="0" i="1" smtClean="0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b="0" i="1" smtClean="0">
                                                  <a:latin typeface="Cambria Math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b="0" i="1" smtClean="0">
                                                  <a:latin typeface="Cambria Math"/>
                                                </a:rPr>
                                                <m:t>𝑠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zh-TW" b="0" i="1" smtClean="0">
                                              <a:latin typeface="Cambria Math"/>
                                            </a:rPr>
                                            <m:t>𝑑𝑠</m:t>
                                          </m:r>
                                        </m:e>
                                      </m:nary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altLang="zh-TW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altLang="zh-TW" b="0" i="1" smtClean="0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TW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b="0" i="1" smtClean="0">
                                                  <a:latin typeface="Cambria Math"/>
                                                </a:rPr>
                                                <m:t>𝑆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b="0" i="1" smtClean="0">
                                                  <a:latin typeface="Cambria Math"/>
                                                </a:rPr>
                                                <m:t>𝑇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zh-TW" b="0" i="1" smtClean="0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lang="en-US" altLang="zh-TW" b="0" i="1" smtClean="0">
                                              <a:latin typeface="Cambria Math"/>
                                            </a:rPr>
                                            <m:t>𝐾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+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altLang="zh-TW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i="1">
                                          <a:latin typeface="Cambria Math"/>
                                        </a:rPr>
                                        <m:t>𝕀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kumimoji="1" lang="en-US" altLang="zh-TW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zh-TW" i="1">
                                              <a:latin typeface="Cambria Math"/>
                                            </a:rPr>
                                            <m:t>𝑆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zh-TW" i="1">
                                              <a:latin typeface="Cambria Math"/>
                                            </a:rPr>
                                            <m:t>𝑚</m:t>
                                          </m:r>
                                          <m:r>
                                            <a:rPr kumimoji="1" lang="en-US" altLang="zh-TW" b="0" i="1" smtClean="0">
                                              <a:latin typeface="Cambria Math"/>
                                            </a:rPr>
                                            <m:t>𝑎𝑥</m:t>
                                          </m:r>
                                        </m:sub>
                                      </m:sSub>
                                      <m:r>
                                        <a:rPr kumimoji="1" lang="en-US" altLang="zh-TW" i="1">
                                          <a:latin typeface="Cambria Math"/>
                                          <a:ea typeface="Cambria Math"/>
                                        </a:rPr>
                                        <m:t>≤</m:t>
                                      </m:r>
                                      <m:r>
                                        <a:rPr kumimoji="1" lang="en-US" altLang="zh-TW" b="0" i="1" smtClean="0">
                                          <a:latin typeface="Cambria Math"/>
                                          <a:ea typeface="Cambria Math"/>
                                        </a:rPr>
                                        <m:t>𝐻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e>
                              <m:sSup>
                                <m:sSupPr>
                                  <m:ctrlPr>
                                    <a:rPr lang="en-US" altLang="zh-TW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𝑢</m:t>
                                  </m:r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𝑖</m:t>
                                  </m:r>
                                </m:sup>
                              </m:sSup>
                              <m:r>
                                <a:rPr lang="en-US" altLang="zh-TW" i="1"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𝑄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−</m:t>
                                      </m:r>
                                      <m:nary>
                                        <m:naryPr>
                                          <m:limLoc m:val="undOvr"/>
                                          <m:ctrlPr>
                                            <a:rPr lang="en-US" altLang="zh-TW" i="1">
                                              <a:latin typeface="Cambria Math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m:rPr>
                                              <m:brk m:alnAt="24"/>
                                            </m:rPr>
                                            <a:rPr lang="en-US" altLang="zh-TW" i="1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sub>
                                        <m:sup>
                                          <m:r>
                                            <a:rPr lang="en-US" altLang="zh-TW" i="1">
                                              <a:latin typeface="Cambria Math"/>
                                            </a:rPr>
                                            <m:t>𝑇</m:t>
                                          </m:r>
                                        </m:sup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TW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i="1">
                                                  <a:latin typeface="Cambria Math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i="1">
                                                  <a:latin typeface="Cambria Math"/>
                                                </a:rPr>
                                                <m:t>𝑠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zh-TW" i="1">
                                              <a:latin typeface="Cambria Math"/>
                                            </a:rPr>
                                            <m:t>𝑑𝑠</m:t>
                                          </m:r>
                                        </m:e>
                                      </m:nary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altLang="zh-TW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altLang="zh-TW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TW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i="1">
                                                  <a:latin typeface="Cambria Math"/>
                                                </a:rPr>
                                                <m:t>𝑆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i="1">
                                                  <a:latin typeface="Cambria Math"/>
                                                </a:rPr>
                                                <m:t>𝑇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zh-TW" i="1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lang="en-US" altLang="zh-TW" i="1">
                                              <a:latin typeface="Cambria Math"/>
                                            </a:rPr>
                                            <m:t>𝐾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+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i="1">
                                          <a:latin typeface="Cambria Math"/>
                                        </a:rPr>
                                        <m:t>𝕀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kumimoji="1" lang="en-US" altLang="zh-TW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zh-TW" i="1">
                                              <a:latin typeface="Cambria Math"/>
                                            </a:rPr>
                                            <m:t>𝑆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zh-TW" i="1">
                                              <a:latin typeface="Cambria Math"/>
                                            </a:rPr>
                                            <m:t>𝑚𝑎𝑥</m:t>
                                          </m:r>
                                        </m:sub>
                                      </m:sSub>
                                      <m:r>
                                        <a:rPr kumimoji="1" lang="en-US" altLang="zh-TW" i="1">
                                          <a:latin typeface="Cambria Math"/>
                                          <a:ea typeface="Cambria Math"/>
                                        </a:rPr>
                                        <m:t>&gt;</m:t>
                                      </m:r>
                                      <m:r>
                                        <a:rPr kumimoji="1" lang="en-US" altLang="zh-TW" i="1">
                                          <a:latin typeface="Cambria Math"/>
                                          <a:ea typeface="Cambria Math"/>
                                        </a:rPr>
                                        <m:t>𝐻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altLang="zh-TW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altLang="zh-TW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𝑜</m:t>
                                  </m:r>
                                </m:sup>
                              </m:sSup>
                              <m:r>
                                <a:rPr lang="en-US" altLang="zh-TW" i="1"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𝑄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−</m:t>
                                      </m:r>
                                      <m:nary>
                                        <m:naryPr>
                                          <m:limLoc m:val="undOvr"/>
                                          <m:ctrlPr>
                                            <a:rPr lang="en-US" altLang="zh-TW" i="1">
                                              <a:latin typeface="Cambria Math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m:rPr>
                                              <m:brk m:alnAt="24"/>
                                            </m:rPr>
                                            <a:rPr lang="en-US" altLang="zh-TW" i="1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sub>
                                        <m:sup>
                                          <m:r>
                                            <a:rPr lang="en-US" altLang="zh-TW" i="1">
                                              <a:latin typeface="Cambria Math"/>
                                            </a:rPr>
                                            <m:t>𝑇</m:t>
                                          </m:r>
                                        </m:sup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TW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i="1">
                                                  <a:latin typeface="Cambria Math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i="1">
                                                  <a:latin typeface="Cambria Math"/>
                                                </a:rPr>
                                                <m:t>𝑠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zh-TW" i="1">
                                              <a:latin typeface="Cambria Math"/>
                                            </a:rPr>
                                            <m:t>𝑑𝑠</m:t>
                                          </m:r>
                                        </m:e>
                                      </m:nary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altLang="zh-TW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altLang="zh-TW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TW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i="1">
                                                  <a:latin typeface="Cambria Math"/>
                                                </a:rPr>
                                                <m:t>𝑆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i="1">
                                                  <a:latin typeface="Cambria Math"/>
                                                </a:rPr>
                                                <m:t>𝑇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zh-TW" i="1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lang="en-US" altLang="zh-TW" i="1">
                                              <a:latin typeface="Cambria Math"/>
                                            </a:rPr>
                                            <m:t>𝐾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+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i="1">
                                          <a:latin typeface="Cambria Math"/>
                                        </a:rPr>
                                        <m:t>𝕀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kumimoji="1" lang="en-US" altLang="zh-TW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zh-TW" i="1">
                                              <a:latin typeface="Cambria Math"/>
                                            </a:rPr>
                                            <m:t>𝑆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zh-TW" i="1">
                                              <a:latin typeface="Cambria Math"/>
                                            </a:rPr>
                                            <m:t>𝑚𝑖𝑛</m:t>
                                          </m:r>
                                        </m:sub>
                                      </m:sSub>
                                      <m:r>
                                        <a:rPr kumimoji="1" lang="en-US" altLang="zh-TW" i="1">
                                          <a:latin typeface="Cambria Math"/>
                                          <a:ea typeface="Cambria Math"/>
                                        </a:rPr>
                                        <m:t>≥</m:t>
                                      </m:r>
                                      <m:r>
                                        <a:rPr kumimoji="1" lang="en-US" altLang="zh-TW" i="1">
                                          <a:latin typeface="Cambria Math"/>
                                          <a:ea typeface="Cambria Math"/>
                                        </a:rPr>
                                        <m:t>𝐻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e>
                              <m:sSup>
                                <m:sSupPr>
                                  <m:ctrlPr>
                                    <a:rPr lang="en-US" altLang="zh-TW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𝑑𝑖</m:t>
                                  </m:r>
                                </m:sup>
                              </m:sSup>
                              <m:r>
                                <a:rPr lang="en-US" altLang="zh-TW" i="1"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𝑄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−</m:t>
                                      </m:r>
                                      <m:nary>
                                        <m:naryPr>
                                          <m:limLoc m:val="undOvr"/>
                                          <m:ctrlPr>
                                            <a:rPr lang="en-US" altLang="zh-TW" i="1">
                                              <a:latin typeface="Cambria Math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m:rPr>
                                              <m:brk m:alnAt="24"/>
                                            </m:rPr>
                                            <a:rPr lang="en-US" altLang="zh-TW" i="1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sub>
                                        <m:sup>
                                          <m:r>
                                            <a:rPr lang="en-US" altLang="zh-TW" i="1">
                                              <a:latin typeface="Cambria Math"/>
                                            </a:rPr>
                                            <m:t>𝑇</m:t>
                                          </m:r>
                                        </m:sup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TW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i="1">
                                                  <a:latin typeface="Cambria Math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i="1">
                                                  <a:latin typeface="Cambria Math"/>
                                                </a:rPr>
                                                <m:t>𝑠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zh-TW" i="1">
                                              <a:latin typeface="Cambria Math"/>
                                            </a:rPr>
                                            <m:t>𝑑𝑠</m:t>
                                          </m:r>
                                        </m:e>
                                      </m:nary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altLang="zh-TW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altLang="zh-TW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TW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i="1">
                                                  <a:latin typeface="Cambria Math"/>
                                                </a:rPr>
                                                <m:t>𝑆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i="1">
                                                  <a:latin typeface="Cambria Math"/>
                                                </a:rPr>
                                                <m:t>𝑇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zh-TW" i="1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lang="en-US" altLang="zh-TW" i="1">
                                              <a:latin typeface="Cambria Math"/>
                                            </a:rPr>
                                            <m:t>𝐾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+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i="1">
                                          <a:latin typeface="Cambria Math"/>
                                        </a:rPr>
                                        <m:t>𝕀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kumimoji="1" lang="en-US" altLang="zh-TW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zh-TW" i="1">
                                              <a:latin typeface="Cambria Math"/>
                                            </a:rPr>
                                            <m:t>𝑆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zh-TW" i="1">
                                              <a:latin typeface="Cambria Math"/>
                                            </a:rPr>
                                            <m:t>𝑚𝑖𝑛</m:t>
                                          </m:r>
                                        </m:sub>
                                      </m:sSub>
                                      <m:r>
                                        <a:rPr kumimoji="1" lang="en-US" altLang="zh-TW" i="1">
                                          <a:latin typeface="Cambria Math"/>
                                          <a:ea typeface="Cambria Math"/>
                                        </a:rPr>
                                        <m:t>&lt;</m:t>
                                      </m:r>
                                      <m:r>
                                        <a:rPr kumimoji="1" lang="en-US" altLang="zh-TW" i="1">
                                          <a:latin typeface="Cambria Math"/>
                                          <a:ea typeface="Cambria Math"/>
                                        </a:rPr>
                                        <m:t>𝐻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i="1" dirty="0" smtClean="0"/>
                  <a:t>C</a:t>
                </a:r>
                <a:r>
                  <a:rPr lang="en-US" altLang="zh-TW" dirty="0" smtClean="0"/>
                  <a:t>:call </a:t>
                </a:r>
              </a:p>
              <a:p>
                <a:pPr marL="0" indent="0">
                  <a:buNone/>
                </a:pPr>
                <a:r>
                  <a:rPr lang="en-US" altLang="zh-TW" i="1" dirty="0" smtClean="0"/>
                  <a:t>u</a:t>
                </a:r>
                <a:r>
                  <a:rPr lang="en-US" altLang="zh-TW" dirty="0" smtClean="0"/>
                  <a:t>:up                   </a:t>
                </a:r>
                <a:r>
                  <a:rPr lang="en-US" altLang="zh-TW" i="1" dirty="0" smtClean="0"/>
                  <a:t>d</a:t>
                </a:r>
                <a:r>
                  <a:rPr lang="en-US" altLang="zh-TW" dirty="0" smtClean="0"/>
                  <a:t>:down </a:t>
                </a:r>
              </a:p>
              <a:p>
                <a:pPr marL="0" indent="0">
                  <a:buNone/>
                </a:pPr>
                <a:r>
                  <a:rPr lang="en-US" altLang="zh-TW" i="1" dirty="0" smtClean="0"/>
                  <a:t>o</a:t>
                </a:r>
                <a:r>
                  <a:rPr lang="en-US" altLang="zh-TW" dirty="0" smtClean="0"/>
                  <a:t>:out                   </a:t>
                </a:r>
                <a:r>
                  <a:rPr lang="en-US" altLang="zh-TW" i="1" dirty="0" smtClean="0"/>
                  <a:t>i</a:t>
                </a:r>
                <a:r>
                  <a:rPr lang="en-US" altLang="zh-TW" dirty="0" smtClean="0"/>
                  <a:t>:in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𝑇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:</m:t>
                    </m:r>
                  </m:oMath>
                </a14:m>
                <a:r>
                  <a:rPr lang="en-US" altLang="zh-TW" dirty="0" smtClean="0"/>
                  <a:t>stock price   </a:t>
                </a:r>
                <a:r>
                  <a:rPr lang="en-US" altLang="zh-TW" i="1" dirty="0" smtClean="0"/>
                  <a:t>K</a:t>
                </a:r>
                <a:r>
                  <a:rPr lang="en-US" altLang="zh-TW" dirty="0" smtClean="0"/>
                  <a:t>:strike price </a:t>
                </a:r>
              </a:p>
              <a:p>
                <a:pPr marL="0" indent="0">
                  <a:buNone/>
                </a:pPr>
                <a:r>
                  <a:rPr lang="en-US" altLang="zh-TW" dirty="0" smtClean="0"/>
                  <a:t>T:maturity Time</a:t>
                </a:r>
              </a:p>
              <a:p>
                <a:pPr marL="0" indent="0">
                  <a:buNone/>
                </a:pPr>
                <a:r>
                  <a:rPr lang="en-US" altLang="zh-TW" i="1" dirty="0"/>
                  <a:t>H</a:t>
                </a:r>
                <a:r>
                  <a:rPr lang="en-US" altLang="zh-TW" dirty="0"/>
                  <a:t>:barrier level </a:t>
                </a:r>
              </a:p>
              <a:p>
                <a:pPr marL="0" indent="0">
                  <a:buNone/>
                </a:pP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8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218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Pricing Framework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514350" y="1273968"/>
                <a:ext cx="8229600" cy="4525963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altLang="zh-TW" dirty="0" smtClean="0"/>
                  <a:t>We used the forward-neutral dynamics of the stock, of the default-free zero-coupons and of the stock expressed in units of default-free zero-coupon bond.</a:t>
                </a:r>
              </a:p>
              <a:p>
                <a:r>
                  <a:rPr lang="en-US" altLang="zh-TW" dirty="0" smtClean="0"/>
                  <a:t>The dynamics of the default-free zero-coupons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𝑡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altLang="zh-TW" dirty="0" smtClean="0"/>
                  <a:t> classically write as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/>
                          </a:rPr>
                          <m:t>𝑑𝑃</m:t>
                        </m:r>
                        <m:d>
                          <m:d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𝑇</m:t>
                            </m:r>
                          </m:e>
                        </m:d>
                      </m:num>
                      <m:den>
                        <m:r>
                          <a:rPr lang="en-US" altLang="zh-TW" i="1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𝑇</m:t>
                            </m:r>
                          </m:e>
                        </m:d>
                      </m:den>
                    </m:f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𝜆</m:t>
                    </m:r>
                    <m:d>
                      <m:dPr>
                        <m:ctrlPr>
                          <a:rPr lang="en-US" altLang="zh-TW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</m:d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𝑑𝑡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en-US" altLang="zh-TW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𝑃</m:t>
                        </m:r>
                      </m:sub>
                    </m:sSub>
                    <m:d>
                      <m:dPr>
                        <m:ctrlPr>
                          <a:rPr lang="en-US" altLang="zh-TW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</m:d>
                    <m:sSub>
                      <m:sSubPr>
                        <m:ctrlPr>
                          <a:rPr lang="en-US" altLang="zh-TW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𝑑𝑍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TW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</m:d>
                  </m:oMath>
                </a14:m>
                <a:endParaRPr lang="en-US" altLang="zh-TW" dirty="0" smtClean="0"/>
              </a:p>
              <a:p>
                <a:pPr>
                  <a:buNone/>
                </a:pPr>
                <a:r>
                  <a:rPr lang="en-US" altLang="zh-TW" dirty="0" smtClean="0"/>
                  <a:t>where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Cambria Math"/>
                      </a:rPr>
                      <m:t>𝜆</m:t>
                    </m:r>
                    <m:d>
                      <m:dPr>
                        <m:ctrlPr>
                          <a:rPr lang="en-US" altLang="zh-TW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</m:d>
                    <m:r>
                      <a:rPr lang="en-US" altLang="zh-TW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altLang="zh-TW" dirty="0" smtClean="0"/>
                  <a:t>is expected return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𝑃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altLang="zh-TW" dirty="0" smtClean="0"/>
                  <a:t> is volatility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𝑍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baseline="-25000" dirty="0" smtClean="0"/>
                  <a:t>  </a:t>
                </a:r>
                <a:r>
                  <a:rPr lang="en-US" altLang="zh-TW" dirty="0" smtClean="0"/>
                  <a:t>a standard Brownian motion.</a:t>
                </a:r>
              </a:p>
              <a:p>
                <a:pPr>
                  <a:buNone/>
                </a:pP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4350" y="1273968"/>
                <a:ext cx="8229600" cy="4525963"/>
              </a:xfrm>
              <a:blipFill rotWithShape="1">
                <a:blip r:embed="rId3"/>
                <a:stretch>
                  <a:fillRect l="-1704" t="-2695" r="-2296" b="-24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物件 5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35" name="方程式" r:id="rId4" imgW="114120" imgH="215640" progId="Equation.3">
                  <p:embed/>
                </p:oleObj>
              </mc:Choice>
              <mc:Fallback>
                <p:oleObj name="方程式" r:id="rId4" imgW="114120" imgH="215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物件 6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36" name="方程式" r:id="rId6" imgW="114120" imgH="215640" progId="Equation.3">
                  <p:embed/>
                </p:oleObj>
              </mc:Choice>
              <mc:Fallback>
                <p:oleObj name="方程式" r:id="rId6" imgW="114120" imgH="2156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The option’s underlying price at time </a:t>
                </a:r>
                <a:r>
                  <a:rPr lang="en-US" altLang="zh-TW" i="1" dirty="0" smtClean="0"/>
                  <a:t>t</a:t>
                </a:r>
                <a:r>
                  <a:rPr lang="en-US" altLang="zh-TW" dirty="0" smtClean="0"/>
                  <a:t>, </a:t>
                </a:r>
                <a:r>
                  <a:rPr lang="en-US" altLang="zh-TW" dirty="0" err="1"/>
                  <a:t>donoted</a:t>
                </a:r>
                <a:r>
                  <a:rPr lang="en-US" altLang="zh-TW" dirty="0"/>
                  <a:t>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zh-TW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kumimoji="1" lang="en-US" altLang="zh-TW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endParaRPr lang="en-US" altLang="zh-TW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𝑑𝑆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1" lang="en-US" altLang="zh-TW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kumimoji="1" lang="en-US" altLang="zh-TW" i="1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kumimoji="1" lang="en-US" altLang="zh-TW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𝑑𝑡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𝜎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𝑑𝑍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𝑍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dirty="0"/>
                  <a:t> is a standard Brownian motion correlated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𝑍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altLang="zh-TW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altLang="zh-TW" dirty="0"/>
                  <a:t>: we 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𝑑𝑍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TW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𝑑𝑍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𝜌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𝑑𝑡</m:t>
                    </m:r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66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2176</TotalTime>
  <Words>5262</Words>
  <Application>Microsoft Office PowerPoint</Application>
  <PresentationFormat>如螢幕大小 (4:3)</PresentationFormat>
  <Paragraphs>170</Paragraphs>
  <Slides>27</Slides>
  <Notes>0</Notes>
  <HiddenSlides>9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29" baseType="lpstr">
      <vt:lpstr>Office 佈景主題</vt:lpstr>
      <vt:lpstr>方程式</vt:lpstr>
      <vt:lpstr>Pricing Derivatives with Barriers in a Stochastic Interest Rate Environment</vt:lpstr>
      <vt:lpstr>Introduction</vt:lpstr>
      <vt:lpstr>PowerPoint 簡報</vt:lpstr>
      <vt:lpstr>Barrier Option in a Vasicek Model</vt:lpstr>
      <vt:lpstr>Vasicek Model</vt:lpstr>
      <vt:lpstr>PowerPoint 簡報</vt:lpstr>
      <vt:lpstr>PowerPoint 簡報</vt:lpstr>
      <vt:lpstr>Pricing Framework</vt:lpstr>
      <vt:lpstr>PowerPoint 簡報</vt:lpstr>
      <vt:lpstr>PowerPoint 簡報</vt:lpstr>
      <vt:lpstr>PowerPoint 簡報</vt:lpstr>
      <vt:lpstr>Ito’s lemma</vt:lpstr>
      <vt:lpstr>PowerPoint 簡報</vt:lpstr>
      <vt:lpstr>PowerPoint 簡報</vt:lpstr>
      <vt:lpstr>PowerPoint 簡報</vt:lpstr>
      <vt:lpstr>Semi-Closed Form formulas</vt:lpstr>
      <vt:lpstr>PowerPoint 簡報</vt:lpstr>
      <vt:lpstr>Kappa</vt:lpstr>
      <vt:lpstr>PowerPoint 簡報</vt:lpstr>
      <vt:lpstr>PowerPoint 簡報</vt:lpstr>
      <vt:lpstr>The extended Fortet Method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Pricing Derivatives with Barriers in a Stochastic Interest Rate Environment</dc:title>
  <dc:creator>prada</dc:creator>
  <cp:lastModifiedBy>USER</cp:lastModifiedBy>
  <cp:revision>199</cp:revision>
  <dcterms:created xsi:type="dcterms:W3CDTF">2013-04-10T03:11:33Z</dcterms:created>
  <dcterms:modified xsi:type="dcterms:W3CDTF">2013-11-08T10:51:12Z</dcterms:modified>
</cp:coreProperties>
</file>